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0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6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03FC2-A0C6-47D1-9C31-41EA6FE3D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err="1"/>
              <a:t>Introducing</a:t>
            </a:r>
            <a:r>
              <a:rPr lang="hr-HR" dirty="0"/>
              <a:t>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671F33-D2D5-4D37-8C0B-80C524E47A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Faculty</a:t>
            </a:r>
            <a:r>
              <a:rPr lang="hr-HR" dirty="0"/>
              <a:t> of </a:t>
            </a:r>
            <a:r>
              <a:rPr lang="hr-HR" dirty="0" err="1"/>
              <a:t>Political</a:t>
            </a:r>
            <a:r>
              <a:rPr lang="hr-HR" dirty="0"/>
              <a:t> Science</a:t>
            </a:r>
          </a:p>
        </p:txBody>
      </p:sp>
    </p:spTree>
    <p:extLst>
      <p:ext uri="{BB962C8B-B14F-4D97-AF65-F5344CB8AC3E}">
        <p14:creationId xmlns:p14="http://schemas.microsoft.com/office/powerpoint/2010/main" val="3720421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20D8C-1FC3-47F0-A7FC-5893162FC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Nenad Zakošek, </a:t>
            </a:r>
            <a:r>
              <a:rPr lang="hr-HR" sz="3600" dirty="0" err="1"/>
              <a:t>Full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r>
              <a:rPr lang="hr-HR" sz="3600" dirty="0"/>
              <a:t> </a:t>
            </a:r>
            <a:r>
              <a:rPr lang="hr-HR" sz="3600" dirty="0" err="1"/>
              <a:t>With</a:t>
            </a:r>
            <a:r>
              <a:rPr lang="hr-HR" sz="3600" dirty="0"/>
              <a:t> </a:t>
            </a:r>
            <a:r>
              <a:rPr lang="hr-HR" sz="3600" dirty="0" err="1"/>
              <a:t>Tenure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FF7EE-9DBC-4B21-952D-AC092F424A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929900" cy="3964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u="sng" dirty="0" err="1"/>
              <a:t>Democracy</a:t>
            </a:r>
            <a:r>
              <a:rPr lang="hr-HR" b="1" u="sng" dirty="0"/>
              <a:t> and </a:t>
            </a:r>
            <a:r>
              <a:rPr lang="hr-HR" b="1" u="sng" dirty="0" err="1"/>
              <a:t>Economic</a:t>
            </a:r>
            <a:r>
              <a:rPr lang="hr-HR" b="1" u="sng" dirty="0"/>
              <a:t> Development</a:t>
            </a:r>
          </a:p>
          <a:p>
            <a:pPr marL="0" indent="0">
              <a:buNone/>
            </a:pPr>
            <a:r>
              <a:rPr lang="hr-HR" dirty="0"/>
              <a:t>Master </a:t>
            </a:r>
            <a:r>
              <a:rPr lang="hr-HR" dirty="0" err="1"/>
              <a:t>studies</a:t>
            </a:r>
            <a:r>
              <a:rPr lang="hr-HR" dirty="0"/>
              <a:t> – 7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Thursday</a:t>
            </a:r>
            <a:r>
              <a:rPr lang="hr-HR" dirty="0"/>
              <a:t>, 03.10.</a:t>
            </a:r>
          </a:p>
          <a:p>
            <a:pPr marL="0" indent="0">
              <a:buNone/>
            </a:pPr>
            <a:r>
              <a:rPr lang="hr-HR" dirty="0"/>
              <a:t>		15:30 – 18:45</a:t>
            </a:r>
          </a:p>
          <a:p>
            <a:pPr marL="0" indent="0">
              <a:buNone/>
            </a:pPr>
            <a:r>
              <a:rPr lang="hr-HR" dirty="0"/>
              <a:t>		Room: Room D (2nd 			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nenad.zakosek@fpzg.hr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B69727-4584-4CC4-BE8D-EA39339C94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66345" y="2010878"/>
            <a:ext cx="3168502" cy="3626175"/>
          </a:xfrm>
        </p:spPr>
      </p:pic>
    </p:spTree>
    <p:extLst>
      <p:ext uri="{BB962C8B-B14F-4D97-AF65-F5344CB8AC3E}">
        <p14:creationId xmlns:p14="http://schemas.microsoft.com/office/powerpoint/2010/main" val="4239686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C9A6E-2D5F-4CCF-AFCD-9D347EE2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 Dagmar Radin, </a:t>
            </a:r>
            <a:r>
              <a:rPr lang="hr-HR" sz="3600" dirty="0" err="1"/>
              <a:t>Associate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3CF7F-D4E4-4CB7-A045-2E334FEDAB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u="sng" dirty="0"/>
              <a:t>Health </a:t>
            </a:r>
            <a:r>
              <a:rPr lang="hr-HR" b="1" u="sng" dirty="0" err="1"/>
              <a:t>Policy</a:t>
            </a:r>
            <a:r>
              <a:rPr lang="hr-HR" b="1" u="sng" dirty="0"/>
              <a:t> and Systems</a:t>
            </a:r>
          </a:p>
          <a:p>
            <a:pPr marL="0" indent="0">
              <a:buNone/>
            </a:pPr>
            <a:r>
              <a:rPr lang="hr-HR" dirty="0"/>
              <a:t>Master </a:t>
            </a:r>
            <a:r>
              <a:rPr lang="hr-HR" dirty="0" err="1"/>
              <a:t>studies</a:t>
            </a:r>
            <a:r>
              <a:rPr lang="hr-HR" dirty="0"/>
              <a:t> – 7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Wednesday</a:t>
            </a:r>
            <a:r>
              <a:rPr lang="hr-HR" dirty="0"/>
              <a:t>, 02.10.</a:t>
            </a:r>
          </a:p>
          <a:p>
            <a:pPr marL="0" indent="0">
              <a:buNone/>
            </a:pPr>
            <a:r>
              <a:rPr lang="hr-HR" dirty="0"/>
              <a:t>		15:30 – 18:45</a:t>
            </a:r>
          </a:p>
          <a:p>
            <a:pPr marL="0" indent="0">
              <a:buNone/>
            </a:pPr>
            <a:r>
              <a:rPr lang="hr-HR" dirty="0"/>
              <a:t>		Room: </a:t>
            </a:r>
            <a:r>
              <a:rPr lang="hr-HR" dirty="0" err="1"/>
              <a:t>Yard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Email: dradin@fpzg.hr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6363A37-C2C4-4816-A2B6-3B736EE0BA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72477" y="1864194"/>
            <a:ext cx="3584828" cy="3584828"/>
          </a:xfrm>
        </p:spPr>
      </p:pic>
    </p:spTree>
    <p:extLst>
      <p:ext uri="{BB962C8B-B14F-4D97-AF65-F5344CB8AC3E}">
        <p14:creationId xmlns:p14="http://schemas.microsoft.com/office/powerpoint/2010/main" val="1118048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2CDD2-9E2A-4A42-9ABE-D7347248B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Marijana </a:t>
            </a:r>
            <a:r>
              <a:rPr lang="hr-HR" sz="3600" dirty="0"/>
              <a:t>Grbeša</a:t>
            </a:r>
            <a:r>
              <a:rPr lang="hr-HR" dirty="0"/>
              <a:t> </a:t>
            </a:r>
            <a:r>
              <a:rPr lang="hr-HR" dirty="0" err="1"/>
              <a:t>Zenzerović</a:t>
            </a:r>
            <a:r>
              <a:rPr lang="hr-HR" dirty="0"/>
              <a:t>, </a:t>
            </a:r>
            <a:r>
              <a:rPr lang="hr-HR" dirty="0" err="1"/>
              <a:t>Associate</a:t>
            </a:r>
            <a:r>
              <a:rPr lang="hr-HR" dirty="0"/>
              <a:t> </a:t>
            </a:r>
            <a:r>
              <a:rPr lang="hr-HR" dirty="0" err="1"/>
              <a:t>Professor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6106D-A0B2-4DC0-97D8-81D0BFEAB92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/>
              <a:t>Pop </a:t>
            </a:r>
            <a:r>
              <a:rPr lang="hr-HR" b="1" dirty="0" err="1"/>
              <a:t>Politics</a:t>
            </a:r>
            <a:endParaRPr lang="hr-HR" b="1" dirty="0"/>
          </a:p>
          <a:p>
            <a:pPr marL="0" indent="0">
              <a:buNone/>
            </a:pPr>
            <a:r>
              <a:rPr lang="hr-HR" dirty="0"/>
              <a:t>Master </a:t>
            </a:r>
            <a:r>
              <a:rPr lang="hr-HR" dirty="0" err="1"/>
              <a:t>studies</a:t>
            </a:r>
            <a:r>
              <a:rPr lang="hr-HR" dirty="0"/>
              <a:t> – 7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Wednesday</a:t>
            </a:r>
            <a:r>
              <a:rPr lang="hr-HR" dirty="0"/>
              <a:t>, 02.10.</a:t>
            </a:r>
          </a:p>
          <a:p>
            <a:pPr marL="0" indent="0">
              <a:buNone/>
            </a:pPr>
            <a:r>
              <a:rPr lang="hr-HR" dirty="0"/>
              <a:t>		12:00 – 15:15</a:t>
            </a:r>
          </a:p>
          <a:p>
            <a:pPr marL="0" indent="0">
              <a:buNone/>
            </a:pPr>
            <a:r>
              <a:rPr lang="hr-HR" dirty="0"/>
              <a:t>		Room: SEM III (3rd 		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grbesa@fpzg.hr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8BF9CB1-16E3-473B-8925-9D17D7F170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7819" t="10074" r="9527"/>
          <a:stretch/>
        </p:blipFill>
        <p:spPr>
          <a:xfrm>
            <a:off x="7038752" y="2120405"/>
            <a:ext cx="3499797" cy="3438144"/>
          </a:xfrm>
        </p:spPr>
      </p:pic>
    </p:spTree>
    <p:extLst>
      <p:ext uri="{BB962C8B-B14F-4D97-AF65-F5344CB8AC3E}">
        <p14:creationId xmlns:p14="http://schemas.microsoft.com/office/powerpoint/2010/main" val="1707701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A62CD-FE0E-4C11-B26D-4748B5ED0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Boris Havel, </a:t>
            </a:r>
            <a:r>
              <a:rPr lang="hr-HR" sz="3600" dirty="0" err="1"/>
              <a:t>Assistant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1C8A8-E801-4644-832D-27328FAEC1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/>
              <a:t>Religion and Politics in the Middle East </a:t>
            </a:r>
            <a:endParaRPr lang="hr-HR" b="1" u="sng" dirty="0"/>
          </a:p>
          <a:p>
            <a:pPr marL="0" indent="0">
              <a:buNone/>
            </a:pPr>
            <a:r>
              <a:rPr lang="hr-HR" dirty="0"/>
              <a:t>Master </a:t>
            </a:r>
            <a:r>
              <a:rPr lang="hr-HR" dirty="0" err="1"/>
              <a:t>studies</a:t>
            </a:r>
            <a:r>
              <a:rPr lang="hr-HR" dirty="0"/>
              <a:t>- 7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Thursday</a:t>
            </a:r>
            <a:r>
              <a:rPr lang="hr-HR" dirty="0"/>
              <a:t>, 03.10.</a:t>
            </a:r>
          </a:p>
          <a:p>
            <a:pPr marL="0" indent="0">
              <a:buNone/>
            </a:pPr>
            <a:r>
              <a:rPr lang="hr-HR" dirty="0"/>
              <a:t>		12:00 – 15:15</a:t>
            </a:r>
          </a:p>
          <a:p>
            <a:pPr marL="0" indent="0">
              <a:buNone/>
            </a:pPr>
            <a:r>
              <a:rPr lang="hr-HR" dirty="0"/>
              <a:t>		Room: SEM I (3rd 		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boris.havel@fpzg.hr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904CCB0-DB1E-4BDA-85A0-A60822B628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83789" y="2010878"/>
            <a:ext cx="4471063" cy="3438144"/>
          </a:xfrm>
        </p:spPr>
      </p:pic>
    </p:spTree>
    <p:extLst>
      <p:ext uri="{BB962C8B-B14F-4D97-AF65-F5344CB8AC3E}">
        <p14:creationId xmlns:p14="http://schemas.microsoft.com/office/powerpoint/2010/main" val="1512285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1205A-D419-4BB1-83E4-9501992D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Enes </a:t>
            </a:r>
            <a:r>
              <a:rPr lang="hr-HR" sz="3600" dirty="0" err="1"/>
              <a:t>Kuleović</a:t>
            </a:r>
            <a:r>
              <a:rPr lang="hr-HR" sz="3600" dirty="0"/>
              <a:t>, </a:t>
            </a:r>
            <a:r>
              <a:rPr lang="hr-HR" sz="3600" dirty="0" err="1"/>
              <a:t>Associate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2C04B-5346-4EDE-AE7D-99B5A56963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Politics</a:t>
            </a:r>
            <a:r>
              <a:rPr lang="hr-HR" b="1" dirty="0"/>
              <a:t> </a:t>
            </a:r>
            <a:r>
              <a:rPr lang="hr-HR" b="1" dirty="0" err="1"/>
              <a:t>of</a:t>
            </a:r>
            <a:r>
              <a:rPr lang="hr-HR" b="1" dirty="0"/>
              <a:t> Human Rights</a:t>
            </a:r>
          </a:p>
          <a:p>
            <a:pPr marL="0" indent="0">
              <a:buNone/>
            </a:pPr>
            <a:r>
              <a:rPr lang="hr-HR" dirty="0"/>
              <a:t>Master </a:t>
            </a:r>
            <a:r>
              <a:rPr lang="hr-HR" dirty="0" err="1"/>
              <a:t>studies</a:t>
            </a:r>
            <a:r>
              <a:rPr lang="hr-HR" dirty="0"/>
              <a:t>- 7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Monday</a:t>
            </a:r>
            <a:r>
              <a:rPr lang="hr-HR" dirty="0"/>
              <a:t>, 07.10.</a:t>
            </a:r>
          </a:p>
          <a:p>
            <a:pPr marL="0" indent="0">
              <a:buNone/>
            </a:pPr>
            <a:r>
              <a:rPr lang="hr-HR" dirty="0"/>
              <a:t>		12:00 – 15:15</a:t>
            </a:r>
          </a:p>
          <a:p>
            <a:pPr marL="0" indent="0">
              <a:buNone/>
            </a:pPr>
            <a:r>
              <a:rPr lang="hr-HR" dirty="0"/>
              <a:t>		Room: SEM I (3rd 		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ekulenovic@email.t-com.hr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9BE4980-C700-4BA3-8DC2-82DF919085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0837" r="28653"/>
          <a:stretch/>
        </p:blipFill>
        <p:spPr>
          <a:xfrm>
            <a:off x="6953692" y="2010878"/>
            <a:ext cx="3962707" cy="3438143"/>
          </a:xfrm>
        </p:spPr>
      </p:pic>
    </p:spTree>
    <p:extLst>
      <p:ext uri="{BB962C8B-B14F-4D97-AF65-F5344CB8AC3E}">
        <p14:creationId xmlns:p14="http://schemas.microsoft.com/office/powerpoint/2010/main" val="4246711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7CEE5-8885-4B3B-9DB7-8FA187A8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dirty="0"/>
              <a:t>Zoran </a:t>
            </a:r>
            <a:r>
              <a:rPr lang="hr-HR" sz="3600" dirty="0" err="1"/>
              <a:t>Kurelić</a:t>
            </a:r>
            <a:r>
              <a:rPr lang="hr-HR" sz="3600" dirty="0"/>
              <a:t>, </a:t>
            </a:r>
            <a:r>
              <a:rPr lang="hr-HR" sz="3600" dirty="0" err="1"/>
              <a:t>Full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r>
              <a:rPr lang="hr-HR" sz="3600" dirty="0"/>
              <a:t> </a:t>
            </a:r>
            <a:r>
              <a:rPr lang="hr-HR" sz="3600" dirty="0" err="1"/>
              <a:t>With</a:t>
            </a:r>
            <a:r>
              <a:rPr lang="hr-HR" sz="3600" dirty="0"/>
              <a:t> </a:t>
            </a:r>
            <a:r>
              <a:rPr lang="hr-HR" sz="3600" dirty="0" err="1"/>
              <a:t>Tenure</a:t>
            </a:r>
            <a:r>
              <a:rPr lang="hr-HR" sz="3600" dirty="0"/>
              <a:t> and Dean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B59B74-F73F-4133-8832-911543D74E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7760"/>
          <a:stretch/>
        </p:blipFill>
        <p:spPr>
          <a:xfrm>
            <a:off x="3495539" y="1975759"/>
            <a:ext cx="5200921" cy="4077722"/>
          </a:xfrm>
        </p:spPr>
      </p:pic>
    </p:spTree>
    <p:extLst>
      <p:ext uri="{BB962C8B-B14F-4D97-AF65-F5344CB8AC3E}">
        <p14:creationId xmlns:p14="http://schemas.microsoft.com/office/powerpoint/2010/main" val="2257983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8ADDA0-03D9-4E2B-9B30-0F082B380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Zlatan Krajina, </a:t>
            </a:r>
            <a:r>
              <a:rPr lang="en-US" dirty="0"/>
              <a:t>Assistant Professor and Vice-Dean for Science and International Cooperation</a:t>
            </a:r>
            <a:r>
              <a:rPr lang="hr-HR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58CC3F-584B-4F41-BC54-89105DD684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u="sng" dirty="0"/>
              <a:t>Media and </a:t>
            </a:r>
            <a:r>
              <a:rPr lang="hr-HR" b="1" u="sng" dirty="0" err="1"/>
              <a:t>the</a:t>
            </a:r>
            <a:r>
              <a:rPr lang="hr-HR" b="1" u="sng" dirty="0"/>
              <a:t> City (</a:t>
            </a:r>
            <a:r>
              <a:rPr lang="hr-HR" b="1" u="sng" dirty="0" err="1"/>
              <a:t>tutorial</a:t>
            </a:r>
            <a:r>
              <a:rPr lang="hr-HR" b="1" u="sng" dirty="0"/>
              <a:t>)</a:t>
            </a:r>
          </a:p>
          <a:p>
            <a:pPr marL="0" indent="0">
              <a:buNone/>
            </a:pPr>
            <a:r>
              <a:rPr lang="hr-HR" dirty="0"/>
              <a:t>Master </a:t>
            </a:r>
            <a:r>
              <a:rPr lang="hr-HR" dirty="0" err="1"/>
              <a:t>studies</a:t>
            </a:r>
            <a:r>
              <a:rPr lang="hr-HR" dirty="0"/>
              <a:t> – 7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 	</a:t>
            </a:r>
            <a:r>
              <a:rPr lang="hr-HR" dirty="0" err="1"/>
              <a:t>Tuesday</a:t>
            </a:r>
            <a:r>
              <a:rPr lang="hr-HR" dirty="0"/>
              <a:t>, 08.10.</a:t>
            </a:r>
          </a:p>
          <a:p>
            <a:pPr marL="0" indent="0">
              <a:buNone/>
            </a:pPr>
            <a:r>
              <a:rPr lang="hr-HR" dirty="0"/>
              <a:t>		08:30 – 10:00</a:t>
            </a:r>
          </a:p>
          <a:p>
            <a:pPr marL="0" indent="0">
              <a:buNone/>
            </a:pPr>
            <a:r>
              <a:rPr lang="hr-HR" dirty="0"/>
              <a:t>		Room: Seminar D (2nd 		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zlatan.krajina@fpzg.hr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29B8145-48DC-43F4-B655-5020CF396C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66087" y="1867338"/>
            <a:ext cx="3891218" cy="3891218"/>
          </a:xfrm>
        </p:spPr>
      </p:pic>
    </p:spTree>
    <p:extLst>
      <p:ext uri="{BB962C8B-B14F-4D97-AF65-F5344CB8AC3E}">
        <p14:creationId xmlns:p14="http://schemas.microsoft.com/office/powerpoint/2010/main" val="337571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F2639-1FD9-406A-8FBD-D2407C5BF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Marjeta </a:t>
            </a:r>
            <a:r>
              <a:rPr lang="hr-HR" sz="3600" dirty="0" err="1"/>
              <a:t>Šinko</a:t>
            </a:r>
            <a:r>
              <a:rPr lang="hr-HR" sz="3600" dirty="0"/>
              <a:t>, </a:t>
            </a:r>
            <a:r>
              <a:rPr lang="hr-HR" sz="3600" dirty="0" err="1"/>
              <a:t>PhD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2127C-1246-4FCE-A923-35CBBF97ED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b="1" u="sng" dirty="0" err="1"/>
              <a:t>Comparative</a:t>
            </a:r>
            <a:r>
              <a:rPr lang="hr-HR" b="1" u="sng" dirty="0"/>
              <a:t> </a:t>
            </a:r>
            <a:r>
              <a:rPr lang="hr-HR" b="1" u="sng" dirty="0" err="1"/>
              <a:t>Political</a:t>
            </a:r>
            <a:r>
              <a:rPr lang="hr-HR" b="1" u="sng" dirty="0"/>
              <a:t> Systems (</a:t>
            </a:r>
            <a:r>
              <a:rPr lang="hr-HR" b="1" u="sng" dirty="0" err="1"/>
              <a:t>tutorial</a:t>
            </a:r>
            <a:r>
              <a:rPr lang="hr-HR" b="1" u="sng" dirty="0"/>
              <a:t>)</a:t>
            </a:r>
          </a:p>
          <a:p>
            <a:pPr marL="0" indent="0">
              <a:buNone/>
            </a:pPr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studies</a:t>
            </a:r>
            <a:r>
              <a:rPr lang="hr-HR" dirty="0"/>
              <a:t> – 5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 	</a:t>
            </a:r>
            <a:r>
              <a:rPr lang="hr-HR" dirty="0" err="1"/>
              <a:t>Thursday</a:t>
            </a:r>
            <a:r>
              <a:rPr lang="hr-HR" dirty="0"/>
              <a:t>, 17.10.</a:t>
            </a:r>
          </a:p>
          <a:p>
            <a:pPr marL="0" indent="0">
              <a:buNone/>
            </a:pPr>
            <a:r>
              <a:rPr lang="hr-HR" dirty="0"/>
              <a:t>		10:15 – 11:45</a:t>
            </a:r>
          </a:p>
          <a:p>
            <a:pPr marL="0" indent="0">
              <a:buNone/>
            </a:pPr>
            <a:r>
              <a:rPr lang="hr-HR" dirty="0"/>
              <a:t>		Room: F3 (3rd </a:t>
            </a:r>
            <a:r>
              <a:rPr lang="hr-HR" dirty="0" err="1"/>
              <a:t>floor</a:t>
            </a:r>
            <a:r>
              <a:rPr lang="hr-HR" dirty="0"/>
              <a:t>,		</a:t>
            </a:r>
            <a:r>
              <a:rPr lang="hr-HR" dirty="0" err="1"/>
              <a:t>Fabkovićeva</a:t>
            </a:r>
            <a:r>
              <a:rPr lang="hr-HR" dirty="0"/>
              <a:t> </a:t>
            </a:r>
            <a:r>
              <a:rPr lang="hr-HR" dirty="0" err="1"/>
              <a:t>street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marjeta.sinko@fpzg.hr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AB76F26-55D8-4B16-959D-63496D8216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4694"/>
          <a:stretch/>
        </p:blipFill>
        <p:spPr>
          <a:xfrm>
            <a:off x="6449949" y="1864195"/>
            <a:ext cx="4679262" cy="3584828"/>
          </a:xfrm>
        </p:spPr>
      </p:pic>
    </p:spTree>
    <p:extLst>
      <p:ext uri="{BB962C8B-B14F-4D97-AF65-F5344CB8AC3E}">
        <p14:creationId xmlns:p14="http://schemas.microsoft.com/office/powerpoint/2010/main" val="1699035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DA616-024A-40F5-B743-F4DE1A622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Igor Vidačak, </a:t>
            </a:r>
            <a:r>
              <a:rPr lang="hr-HR" sz="3600" dirty="0" err="1"/>
              <a:t>Associate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97A2-FCC9-41A2-B887-216BDD21C8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/>
              <a:t>EU Enlargement and Europeanization of Croatia</a:t>
            </a:r>
            <a:endParaRPr lang="hr-HR" b="1" u="sng" dirty="0"/>
          </a:p>
          <a:p>
            <a:pPr marL="0" indent="0">
              <a:buNone/>
            </a:pPr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studies</a:t>
            </a:r>
            <a:r>
              <a:rPr lang="hr-HR" dirty="0"/>
              <a:t> – 5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Friday</a:t>
            </a:r>
            <a:r>
              <a:rPr lang="hr-HR" dirty="0"/>
              <a:t>, 04.10.</a:t>
            </a:r>
          </a:p>
          <a:p>
            <a:pPr marL="0" indent="0">
              <a:buNone/>
            </a:pPr>
            <a:r>
              <a:rPr lang="hr-HR" dirty="0"/>
              <a:t>		12:00 – 15:15</a:t>
            </a:r>
          </a:p>
          <a:p>
            <a:pPr marL="0" indent="0">
              <a:buNone/>
            </a:pPr>
            <a:r>
              <a:rPr lang="hr-HR" dirty="0"/>
              <a:t>		Room: </a:t>
            </a:r>
            <a:r>
              <a:rPr lang="hr-HR" dirty="0" err="1"/>
              <a:t>Sem</a:t>
            </a:r>
            <a:r>
              <a:rPr lang="hr-HR" dirty="0"/>
              <a:t> I (3rd 		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igor.vidacak@fpzg.hr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C552C85-3A5F-4190-A3FF-9C629C7E76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15870" y="1864194"/>
            <a:ext cx="3441435" cy="3584828"/>
          </a:xfrm>
        </p:spPr>
      </p:pic>
    </p:spTree>
    <p:extLst>
      <p:ext uri="{BB962C8B-B14F-4D97-AF65-F5344CB8AC3E}">
        <p14:creationId xmlns:p14="http://schemas.microsoft.com/office/powerpoint/2010/main" val="2439017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DC69-F95D-49CE-8876-1D0F621AA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dirty="0"/>
              <a:t>Gordana Vilović, </a:t>
            </a:r>
            <a:r>
              <a:rPr lang="hr-HR" sz="3600" dirty="0" err="1"/>
              <a:t>Full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r>
              <a:rPr lang="hr-HR" sz="3600" dirty="0"/>
              <a:t> and V</a:t>
            </a:r>
            <a:r>
              <a:rPr lang="en-US" sz="3600" dirty="0"/>
              <a:t>ice-</a:t>
            </a:r>
            <a:r>
              <a:rPr lang="hr-HR" sz="3600" dirty="0"/>
              <a:t>D</a:t>
            </a:r>
            <a:r>
              <a:rPr lang="en-US" sz="3600" dirty="0" err="1"/>
              <a:t>ean</a:t>
            </a:r>
            <a:r>
              <a:rPr lang="en-US" sz="3600" dirty="0"/>
              <a:t> for </a:t>
            </a:r>
            <a:r>
              <a:rPr lang="hr-HR" sz="3600" dirty="0"/>
              <a:t>A</a:t>
            </a:r>
            <a:r>
              <a:rPr lang="en-US" sz="3600" dirty="0" err="1"/>
              <a:t>cademic</a:t>
            </a:r>
            <a:r>
              <a:rPr lang="en-US" sz="3600" dirty="0"/>
              <a:t> and </a:t>
            </a:r>
            <a:r>
              <a:rPr lang="hr-HR" sz="3600" dirty="0"/>
              <a:t>S</a:t>
            </a:r>
            <a:r>
              <a:rPr lang="en-US" sz="3600" dirty="0" err="1"/>
              <a:t>tudent</a:t>
            </a:r>
            <a:r>
              <a:rPr lang="en-US" sz="3600" dirty="0"/>
              <a:t> </a:t>
            </a:r>
            <a:r>
              <a:rPr lang="hr-HR" sz="3600" dirty="0"/>
              <a:t>A</a:t>
            </a:r>
            <a:r>
              <a:rPr lang="en-US" sz="3600" dirty="0" err="1"/>
              <a:t>ffairs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24ED8-84ED-4A63-809E-EFCEBA1A9C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b="1" u="sng" dirty="0"/>
              <a:t>Media and </a:t>
            </a:r>
            <a:r>
              <a:rPr lang="hr-HR" b="1" u="sng" dirty="0" err="1"/>
              <a:t>Child</a:t>
            </a:r>
            <a:r>
              <a:rPr lang="hr-HR" b="1" u="sng" dirty="0"/>
              <a:t> Rights (</a:t>
            </a:r>
            <a:r>
              <a:rPr lang="hr-HR" b="1" u="sng" dirty="0" err="1"/>
              <a:t>tutorial</a:t>
            </a:r>
            <a:r>
              <a:rPr lang="hr-HR" b="1" u="sng" dirty="0"/>
              <a:t>)</a:t>
            </a:r>
          </a:p>
          <a:p>
            <a:pPr marL="0" indent="0">
              <a:buNone/>
            </a:pPr>
            <a:r>
              <a:rPr lang="hr-HR" b="1" u="sng" dirty="0" err="1"/>
              <a:t>Ethics</a:t>
            </a:r>
            <a:r>
              <a:rPr lang="hr-HR" b="1" u="sng" dirty="0"/>
              <a:t> </a:t>
            </a:r>
            <a:r>
              <a:rPr lang="hr-HR" b="1" u="sng" dirty="0" err="1"/>
              <a:t>in</a:t>
            </a:r>
            <a:r>
              <a:rPr lang="hr-HR" b="1" u="sng" dirty="0"/>
              <a:t> </a:t>
            </a:r>
            <a:r>
              <a:rPr lang="hr-HR" b="1" u="sng" dirty="0" err="1"/>
              <a:t>Journalism</a:t>
            </a:r>
            <a:r>
              <a:rPr lang="hr-HR" b="1" u="sng" dirty="0"/>
              <a:t> (</a:t>
            </a:r>
            <a:r>
              <a:rPr lang="hr-HR" b="1" u="sng" dirty="0" err="1"/>
              <a:t>tutorial</a:t>
            </a:r>
            <a:r>
              <a:rPr lang="hr-HR" b="1" u="sng" dirty="0"/>
              <a:t>)</a:t>
            </a:r>
          </a:p>
          <a:p>
            <a:pPr marL="0" indent="0">
              <a:buNone/>
            </a:pPr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studies</a:t>
            </a:r>
            <a:r>
              <a:rPr lang="hr-HR" dirty="0"/>
              <a:t> – 5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Tuesday</a:t>
            </a:r>
            <a:r>
              <a:rPr lang="hr-HR" dirty="0"/>
              <a:t>, 15.10.</a:t>
            </a:r>
          </a:p>
          <a:p>
            <a:pPr marL="0" indent="0">
              <a:buNone/>
            </a:pPr>
            <a:r>
              <a:rPr lang="hr-HR" dirty="0"/>
              <a:t>		16:30</a:t>
            </a:r>
          </a:p>
          <a:p>
            <a:pPr marL="0" indent="0">
              <a:buNone/>
            </a:pPr>
            <a:r>
              <a:rPr lang="hr-HR" dirty="0"/>
              <a:t>		Room: 18, 4th </a:t>
            </a:r>
            <a:r>
              <a:rPr lang="hr-HR" dirty="0" err="1"/>
              <a:t>floor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Email: gordana.vilovic@fpzg.hr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604B231-F96E-4E8F-B64A-E864D3B793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80188" y="2010878"/>
            <a:ext cx="2876013" cy="3438144"/>
          </a:xfrm>
        </p:spPr>
      </p:pic>
    </p:spTree>
    <p:extLst>
      <p:ext uri="{BB962C8B-B14F-4D97-AF65-F5344CB8AC3E}">
        <p14:creationId xmlns:p14="http://schemas.microsoft.com/office/powerpoint/2010/main" val="4276483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B212F-8CE7-4E62-B372-8BF2C30C1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dirty="0"/>
              <a:t>Dario Nikić Čakar, </a:t>
            </a:r>
            <a:r>
              <a:rPr lang="hr-HR" sz="3600" dirty="0" err="1"/>
              <a:t>Assistant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r>
              <a:rPr lang="hr-HR" sz="3600" dirty="0"/>
              <a:t> and ECTS </a:t>
            </a:r>
            <a:r>
              <a:rPr lang="hr-HR" sz="3600" dirty="0" err="1"/>
              <a:t>Coordinator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E8187-A940-473C-A05C-ADDFF7723B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b="1" u="sng" dirty="0" err="1"/>
              <a:t>Political</a:t>
            </a:r>
            <a:r>
              <a:rPr lang="hr-HR" b="1" u="sng" dirty="0"/>
              <a:t> </a:t>
            </a:r>
            <a:r>
              <a:rPr lang="hr-HR" b="1" u="sng" dirty="0" err="1"/>
              <a:t>Leadership</a:t>
            </a:r>
            <a:r>
              <a:rPr lang="hr-HR" b="1" u="sng" dirty="0"/>
              <a:t> and </a:t>
            </a:r>
            <a:r>
              <a:rPr lang="hr-HR" b="1" u="sng" dirty="0" err="1"/>
              <a:t>Democracy</a:t>
            </a:r>
            <a:r>
              <a:rPr lang="hr-HR" b="1" u="sng" dirty="0"/>
              <a:t> (</a:t>
            </a:r>
            <a:r>
              <a:rPr lang="hr-HR" b="1" u="sng" dirty="0" err="1"/>
              <a:t>tutorial</a:t>
            </a:r>
            <a:r>
              <a:rPr lang="hr-HR" b="1" u="sng" dirty="0"/>
              <a:t>) </a:t>
            </a:r>
          </a:p>
          <a:p>
            <a:pPr marL="0" indent="0">
              <a:buNone/>
            </a:pPr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studies</a:t>
            </a:r>
            <a:r>
              <a:rPr lang="hr-HR" dirty="0"/>
              <a:t> – 5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Wednesday</a:t>
            </a:r>
            <a:r>
              <a:rPr lang="hr-HR" dirty="0"/>
              <a:t>, 23.10.</a:t>
            </a:r>
          </a:p>
          <a:p>
            <a:pPr marL="0" indent="0">
              <a:buNone/>
            </a:pPr>
            <a:r>
              <a:rPr lang="hr-HR" dirty="0"/>
              <a:t>		10:15 – 11:45</a:t>
            </a:r>
          </a:p>
          <a:p>
            <a:pPr marL="0" indent="0">
              <a:buNone/>
            </a:pPr>
            <a:r>
              <a:rPr lang="hr-HR" dirty="0"/>
              <a:t>		Room: F3 (3rd </a:t>
            </a:r>
            <a:r>
              <a:rPr lang="hr-HR" dirty="0" err="1"/>
              <a:t>floor</a:t>
            </a:r>
            <a:r>
              <a:rPr lang="hr-HR" dirty="0"/>
              <a:t>,		</a:t>
            </a:r>
            <a:r>
              <a:rPr lang="hr-HR" dirty="0" err="1"/>
              <a:t>Fabkovićeva</a:t>
            </a:r>
            <a:r>
              <a:rPr lang="hr-HR" dirty="0"/>
              <a:t> </a:t>
            </a:r>
            <a:r>
              <a:rPr lang="hr-HR" dirty="0" err="1"/>
              <a:t>street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dario.nikic@fpzg.hr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EED1F39-05C1-4DA7-A597-27BE3FDB65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01970" y="2010878"/>
            <a:ext cx="3455335" cy="3438144"/>
          </a:xfrm>
        </p:spPr>
      </p:pic>
    </p:spTree>
    <p:extLst>
      <p:ext uri="{BB962C8B-B14F-4D97-AF65-F5344CB8AC3E}">
        <p14:creationId xmlns:p14="http://schemas.microsoft.com/office/powerpoint/2010/main" val="3856539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729E8-D775-4F1E-AB8A-8B80A72DB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Tihomir </a:t>
            </a:r>
            <a:r>
              <a:rPr lang="hr-HR" sz="3600" dirty="0" err="1"/>
              <a:t>Cipek</a:t>
            </a:r>
            <a:r>
              <a:rPr lang="hr-HR" sz="3600" dirty="0"/>
              <a:t>, </a:t>
            </a:r>
            <a:r>
              <a:rPr lang="hr-HR" sz="3600" dirty="0" err="1"/>
              <a:t>Full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r>
              <a:rPr lang="hr-HR" sz="3600" dirty="0"/>
              <a:t> </a:t>
            </a:r>
            <a:r>
              <a:rPr lang="hr-HR" sz="3600" dirty="0" err="1"/>
              <a:t>With</a:t>
            </a:r>
            <a:r>
              <a:rPr lang="hr-HR" sz="3600" dirty="0"/>
              <a:t> </a:t>
            </a:r>
            <a:r>
              <a:rPr lang="hr-HR" sz="3600" dirty="0" err="1"/>
              <a:t>Tenure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E5D30-D17E-4F18-BADB-21A781942F4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u="sng" dirty="0" err="1"/>
              <a:t>Theories</a:t>
            </a:r>
            <a:r>
              <a:rPr lang="hr-HR" b="1" u="sng" dirty="0"/>
              <a:t> of </a:t>
            </a:r>
            <a:r>
              <a:rPr lang="hr-HR" b="1" u="sng" dirty="0" err="1"/>
              <a:t>Nationalism</a:t>
            </a:r>
            <a:endParaRPr lang="hr-HR" b="1" u="sng" dirty="0"/>
          </a:p>
          <a:p>
            <a:pPr marL="0" indent="0">
              <a:buNone/>
            </a:pPr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studies</a:t>
            </a:r>
            <a:r>
              <a:rPr lang="hr-HR" dirty="0"/>
              <a:t> – 5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Friday</a:t>
            </a:r>
            <a:r>
              <a:rPr lang="hr-HR" dirty="0"/>
              <a:t>, 04.10.</a:t>
            </a:r>
          </a:p>
          <a:p>
            <a:pPr marL="0" indent="0">
              <a:buNone/>
            </a:pPr>
            <a:r>
              <a:rPr lang="hr-HR" dirty="0"/>
              <a:t>		08:30 – 11:45</a:t>
            </a:r>
          </a:p>
          <a:p>
            <a:pPr marL="0" indent="0">
              <a:buNone/>
            </a:pPr>
            <a:r>
              <a:rPr lang="hr-HR" dirty="0"/>
              <a:t>		Room: Seminar V (4th 		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tcipek@fpzg.hr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D1E8714-7E59-4A63-98CB-EFD4F96B0B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12247"/>
          <a:stretch/>
        </p:blipFill>
        <p:spPr>
          <a:xfrm>
            <a:off x="6529194" y="2010878"/>
            <a:ext cx="4525658" cy="3438144"/>
          </a:xfrm>
        </p:spPr>
      </p:pic>
    </p:spTree>
    <p:extLst>
      <p:ext uri="{BB962C8B-B14F-4D97-AF65-F5344CB8AC3E}">
        <p14:creationId xmlns:p14="http://schemas.microsoft.com/office/powerpoint/2010/main" val="2521762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7FFAF-4B50-4860-8569-4DFBFE5CB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Nebojša Blanuša, </a:t>
            </a:r>
            <a:r>
              <a:rPr lang="hr-HR" sz="3600" dirty="0" err="1"/>
              <a:t>Associate</a:t>
            </a:r>
            <a:r>
              <a:rPr lang="hr-HR" sz="3600" dirty="0"/>
              <a:t> </a:t>
            </a:r>
            <a:r>
              <a:rPr lang="hr-HR" sz="3600" dirty="0" err="1"/>
              <a:t>Professor</a:t>
            </a:r>
            <a:endParaRPr lang="hr-H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E81C5-F3EC-4FDD-99E5-5C59531E00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u="sng" dirty="0" err="1"/>
              <a:t>Political</a:t>
            </a:r>
            <a:r>
              <a:rPr lang="hr-HR" b="1" u="sng" dirty="0"/>
              <a:t> </a:t>
            </a:r>
            <a:r>
              <a:rPr lang="hr-HR" b="1" u="sng" dirty="0" err="1"/>
              <a:t>Psychology</a:t>
            </a:r>
            <a:r>
              <a:rPr lang="hr-HR" b="1" u="sng" dirty="0"/>
              <a:t> (</a:t>
            </a:r>
            <a:r>
              <a:rPr lang="hr-HR" b="1" u="sng" dirty="0" err="1"/>
              <a:t>tutorial</a:t>
            </a:r>
            <a:r>
              <a:rPr lang="hr-HR" b="1" u="sng" dirty="0"/>
              <a:t>)</a:t>
            </a:r>
          </a:p>
          <a:p>
            <a:pPr marL="0" indent="0">
              <a:buNone/>
            </a:pPr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studies</a:t>
            </a:r>
            <a:r>
              <a:rPr lang="hr-HR" dirty="0"/>
              <a:t> – 5 ECTS</a:t>
            </a:r>
          </a:p>
          <a:p>
            <a:pPr marL="0" indent="0">
              <a:buNone/>
            </a:pPr>
            <a:r>
              <a:rPr lang="hr-HR" dirty="0"/>
              <a:t>First </a:t>
            </a:r>
            <a:r>
              <a:rPr lang="hr-HR" dirty="0" err="1"/>
              <a:t>meeting</a:t>
            </a:r>
            <a:r>
              <a:rPr lang="hr-HR" dirty="0"/>
              <a:t>:	</a:t>
            </a:r>
            <a:r>
              <a:rPr lang="hr-HR" dirty="0" err="1"/>
              <a:t>Wednesday</a:t>
            </a:r>
            <a:r>
              <a:rPr lang="hr-HR" dirty="0"/>
              <a:t>, 02.10.</a:t>
            </a:r>
          </a:p>
          <a:p>
            <a:pPr marL="0" indent="0">
              <a:buNone/>
            </a:pPr>
            <a:r>
              <a:rPr lang="hr-HR" dirty="0"/>
              <a:t>		13:45 – 15:15</a:t>
            </a:r>
          </a:p>
          <a:p>
            <a:pPr marL="0" indent="0">
              <a:buNone/>
            </a:pPr>
            <a:r>
              <a:rPr lang="hr-HR" dirty="0"/>
              <a:t>		Room: Room no. 9 		(2nd </a:t>
            </a:r>
            <a:r>
              <a:rPr lang="hr-HR" dirty="0" err="1"/>
              <a:t>floor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dirty="0"/>
              <a:t>Email: nblanusa@fpzg.hr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6163DC1-C9A4-42EF-A6F2-F4A154FFA09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92125" y="2010878"/>
            <a:ext cx="3438144" cy="3438144"/>
          </a:xfrm>
        </p:spPr>
      </p:pic>
    </p:spTree>
    <p:extLst>
      <p:ext uri="{BB962C8B-B14F-4D97-AF65-F5344CB8AC3E}">
        <p14:creationId xmlns:p14="http://schemas.microsoft.com/office/powerpoint/2010/main" val="269787164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465</TotalTime>
  <Words>268</Words>
  <Application>Microsoft Office PowerPoint</Application>
  <PresentationFormat>Widescreen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Palatino Linotype</vt:lpstr>
      <vt:lpstr>Gallery</vt:lpstr>
      <vt:lpstr>Introducing…</vt:lpstr>
      <vt:lpstr>Zoran Kurelić, Full Professor With Tenure and Dean</vt:lpstr>
      <vt:lpstr>Zlatan Krajina, Assistant Professor and Vice-Dean for Science and International Cooperation </vt:lpstr>
      <vt:lpstr>Marjeta Šinko, PhD</vt:lpstr>
      <vt:lpstr>Igor Vidačak, Associate Professor</vt:lpstr>
      <vt:lpstr>Gordana Vilović, Full Professor and Vice-Dean for Academic and Student Affairs</vt:lpstr>
      <vt:lpstr>Dario Nikić Čakar, Assistant Professor and ECTS Coordinator</vt:lpstr>
      <vt:lpstr>Tihomir Cipek, Full Professor With Tenure</vt:lpstr>
      <vt:lpstr>Nebojša Blanuša, Associate Professor</vt:lpstr>
      <vt:lpstr>Nenad Zakošek, Full Professor With Tenure</vt:lpstr>
      <vt:lpstr> Dagmar Radin, Associate Professor</vt:lpstr>
      <vt:lpstr>Marijana Grbeša Zenzerović, Associate Professor</vt:lpstr>
      <vt:lpstr>Boris Havel, Assistant Professor</vt:lpstr>
      <vt:lpstr>Enes Kuleović, Associate Professor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Introducing…</dc:title>
  <dc:creator>Toni Kliškić</dc:creator>
  <cp:lastModifiedBy>Toni Kliškić</cp:lastModifiedBy>
  <cp:revision>21</cp:revision>
  <dcterms:created xsi:type="dcterms:W3CDTF">2018-09-25T07:18:48Z</dcterms:created>
  <dcterms:modified xsi:type="dcterms:W3CDTF">2019-09-30T12:00:16Z</dcterms:modified>
</cp:coreProperties>
</file>