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8" r:id="rId3"/>
    <p:sldId id="257" r:id="rId4"/>
    <p:sldId id="266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9" r:id="rId13"/>
    <p:sldId id="270" r:id="rId14"/>
    <p:sldId id="265" r:id="rId15"/>
  </p:sldIdLst>
  <p:sldSz cx="12192000" cy="6858000"/>
  <p:notesSz cx="9866313" cy="67357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66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802298"/>
            <a:ext cx="8561747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93106" y="3531204"/>
            <a:ext cx="8561746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BF71-38B7-8642-BFCE-EDAE9BD0CBAF}" type="datetimeFigureOut">
              <a:rPr lang="en-US" dirty="0"/>
              <a:t>9/30/2019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93105" y="329307"/>
            <a:ext cx="4897310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334637" y="798973"/>
            <a:ext cx="0" cy="2544756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25CB-9D18-264E-A945-2D020344C9DA}" type="datetimeFigureOut">
              <a:rPr lang="en-US" dirty="0"/>
              <a:t>9/30/2019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883863"/>
            <a:ext cx="1615742" cy="45749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4694" y="883863"/>
            <a:ext cx="7738807" cy="457499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EFB6C-7E96-8F41-8872-189CA1C59F84}" type="datetimeFigureOut">
              <a:rPr lang="en-US" dirty="0"/>
              <a:t>9/30/2019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9439111" y="719272"/>
            <a:ext cx="1615742" cy="0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1CDE-9BE7-C544-8ACB-7077DFC4270F}" type="datetimeFigureOut">
              <a:rPr lang="en-US" dirty="0"/>
              <a:t>9/30/2019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813" y="1756130"/>
            <a:ext cx="8562580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3806195"/>
            <a:ext cx="854999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BA285-9698-1B45-8319-D90A8C63F150}" type="datetimeFigureOut">
              <a:rPr lang="en-US" dirty="0"/>
              <a:t>9/30/2019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284510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889"/>
            <a:ext cx="9520157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4695" y="2010878"/>
            <a:ext cx="4608576" cy="343814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4793" y="2017343"/>
            <a:ext cx="4604130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6CD42-43FF-B740-998F-DCC3802C4CE3}" type="datetimeFigureOut">
              <a:rPr lang="en-US" dirty="0"/>
              <a:t>9/30/2019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163"/>
            <a:ext cx="9520157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2019549"/>
            <a:ext cx="460857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4695" y="2824269"/>
            <a:ext cx="4608576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4791" y="2023003"/>
            <a:ext cx="4608576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4792" y="2821491"/>
            <a:ext cx="4608576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FFBD-2EE4-8547-BBAE-A1AC91C8D77E}" type="datetimeFigureOut">
              <a:rPr lang="en-US" dirty="0"/>
              <a:t>9/30/2019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A2352-D7AC-F242-9256-A4477BCBF354}" type="datetimeFigureOut">
              <a:rPr lang="en-US" dirty="0"/>
              <a:t>9/30/2019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CFC6A-9AE6-404D-9FDD-168B477B9C90}" type="datetimeFigureOut">
              <a:rPr lang="en-US" dirty="0"/>
              <a:t>9/30/2019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42" y="798973"/>
            <a:ext cx="3183128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205491"/>
            <a:ext cx="3184989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CDFD-B4CF-A241-8D71-E814B10BEAF4}" type="datetimeFigureOut">
              <a:rPr lang="en-US" dirty="0"/>
              <a:t>9/30/2019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224711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bg2">
                    <a:lumMod val="10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133350" h="508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694" y="1129513"/>
            <a:ext cx="5447840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145992"/>
            <a:ext cx="5440037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34695" y="5469856"/>
            <a:ext cx="5440038" cy="320123"/>
          </a:xfrm>
        </p:spPr>
        <p:txBody>
          <a:bodyPr/>
          <a:lstStyle>
            <a:lvl1pPr algn="l">
              <a:defRPr/>
            </a:lvl1pPr>
          </a:lstStyle>
          <a:p>
            <a:fld id="{26A7B589-FD4B-7E46-869A-CBADC5FC564E}" type="datetimeFigureOut">
              <a:rPr lang="en-US" dirty="0"/>
              <a:t>9/30/2019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34910" y="318640"/>
            <a:ext cx="5453475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71687" y="798973"/>
            <a:ext cx="0" cy="216112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015732"/>
            <a:ext cx="12192000" cy="4118829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4696" y="804519"/>
            <a:ext cx="9520158" cy="1049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6" y="2015732"/>
            <a:ext cx="9520158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8A92E-5FF9-8143-81B3-CCB531513398}" type="datetimeFigureOut">
              <a:rPr lang="en-US" dirty="0"/>
              <a:t>9/30/2019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34695" y="329307"/>
            <a:ext cx="5855719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s://www.fpzg.unizg.hr/en/in/during_the_mobility/learning_agreement_change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0484A-636F-4207-8D84-043C0A7A94C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887413"/>
            <a:ext cx="8561388" cy="2541587"/>
          </a:xfrm>
        </p:spPr>
        <p:txBody>
          <a:bodyPr>
            <a:normAutofit/>
          </a:bodyPr>
          <a:lstStyle/>
          <a:p>
            <a:pPr algn="ctr"/>
            <a:r>
              <a:rPr lang="en-US" sz="5400" dirty="0"/>
              <a:t>Welcome to the Faculty of Political Science!</a:t>
            </a:r>
            <a:endParaRPr lang="hr-HR" sz="5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0A3C35-8748-42C5-AD48-EF8176DDD86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07903" y="3530600"/>
            <a:ext cx="8562975" cy="977900"/>
          </a:xfrm>
        </p:spPr>
        <p:txBody>
          <a:bodyPr/>
          <a:lstStyle/>
          <a:p>
            <a:pPr marL="0" indent="0" algn="ctr">
              <a:buNone/>
            </a:pPr>
            <a:r>
              <a:rPr lang="hr-HR" dirty="0"/>
              <a:t>SHORT GUIDE FOR INTERNATIONAL STUDENTS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A87021-0058-452D-875A-1B05715DE8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730" r="50307"/>
          <a:stretch/>
        </p:blipFill>
        <p:spPr>
          <a:xfrm>
            <a:off x="9048467" y="1737389"/>
            <a:ext cx="237471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7719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26C45-B1B5-4836-A4BC-5B67EA5C0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4400" dirty="0"/>
              <a:t>Procedure </a:t>
            </a:r>
            <a:r>
              <a:rPr lang="hr-HR" sz="4400" dirty="0" err="1"/>
              <a:t>when</a:t>
            </a:r>
            <a:r>
              <a:rPr lang="hr-HR" sz="4400" dirty="0"/>
              <a:t> </a:t>
            </a:r>
            <a:r>
              <a:rPr lang="hr-HR" sz="4400" dirty="0" err="1"/>
              <a:t>attending</a:t>
            </a:r>
            <a:r>
              <a:rPr lang="hr-HR" sz="4400" dirty="0"/>
              <a:t> </a:t>
            </a:r>
            <a:r>
              <a:rPr lang="hr-HR" sz="4400" dirty="0" err="1"/>
              <a:t>courses</a:t>
            </a:r>
            <a:r>
              <a:rPr lang="hr-HR" sz="4400" dirty="0"/>
              <a:t> at </a:t>
            </a:r>
            <a:r>
              <a:rPr lang="hr-HR" sz="4400" dirty="0" err="1"/>
              <a:t>other</a:t>
            </a:r>
            <a:r>
              <a:rPr lang="hr-HR" sz="4400" dirty="0"/>
              <a:t> </a:t>
            </a:r>
            <a:r>
              <a:rPr lang="hr-HR" sz="4400" dirty="0" err="1"/>
              <a:t>faculties</a:t>
            </a:r>
            <a:endParaRPr lang="hr-HR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CF32E-0C42-4F8F-AD05-AAFA8AEDD0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r-HR" dirty="0" err="1"/>
              <a:t>After</a:t>
            </a:r>
            <a:r>
              <a:rPr lang="hr-HR" dirty="0"/>
              <a:t> </a:t>
            </a:r>
            <a:r>
              <a:rPr lang="hr-HR" dirty="0" err="1"/>
              <a:t>completing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course</a:t>
            </a:r>
            <a:r>
              <a:rPr lang="hr-HR" dirty="0"/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hr-HR" dirty="0" err="1"/>
              <a:t>Have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grade </a:t>
            </a:r>
            <a:r>
              <a:rPr lang="hr-HR" dirty="0" err="1"/>
              <a:t>registered</a:t>
            </a:r>
            <a:r>
              <a:rPr lang="hr-HR" dirty="0"/>
              <a:t> and </a:t>
            </a:r>
            <a:r>
              <a:rPr lang="hr-HR" dirty="0" err="1"/>
              <a:t>signed</a:t>
            </a:r>
            <a:r>
              <a:rPr lang="hr-HR" dirty="0"/>
              <a:t> </a:t>
            </a:r>
            <a:r>
              <a:rPr lang="hr-HR" dirty="0" err="1"/>
              <a:t>by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professor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Horizontal</a:t>
            </a:r>
            <a:r>
              <a:rPr lang="hr-HR" dirty="0"/>
              <a:t> </a:t>
            </a:r>
            <a:r>
              <a:rPr lang="hr-HR" dirty="0" err="1"/>
              <a:t>Mobility</a:t>
            </a:r>
            <a:r>
              <a:rPr lang="hr-HR" dirty="0"/>
              <a:t> </a:t>
            </a:r>
            <a:r>
              <a:rPr lang="hr-HR" dirty="0" err="1"/>
              <a:t>Form</a:t>
            </a:r>
            <a:r>
              <a:rPr lang="hr-HR" dirty="0"/>
              <a:t> – </a:t>
            </a:r>
            <a:r>
              <a:rPr lang="hr-HR" dirty="0" err="1"/>
              <a:t>information</a:t>
            </a:r>
            <a:r>
              <a:rPr lang="hr-HR" dirty="0"/>
              <a:t> </a:t>
            </a:r>
            <a:r>
              <a:rPr lang="hr-HR" dirty="0" err="1"/>
              <a:t>about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course</a:t>
            </a:r>
            <a:r>
              <a:rPr lang="hr-HR" dirty="0"/>
              <a:t> </a:t>
            </a:r>
            <a:r>
              <a:rPr lang="hr-HR" dirty="0" err="1"/>
              <a:t>examination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hr-HR" dirty="0" err="1"/>
              <a:t>Have</a:t>
            </a:r>
            <a:r>
              <a:rPr lang="hr-HR" dirty="0"/>
              <a:t> </a:t>
            </a:r>
            <a:r>
              <a:rPr lang="hr-HR" dirty="0" err="1"/>
              <a:t>it</a:t>
            </a:r>
            <a:r>
              <a:rPr lang="hr-HR" dirty="0"/>
              <a:t> </a:t>
            </a:r>
            <a:r>
              <a:rPr lang="hr-HR" dirty="0" err="1"/>
              <a:t>signed</a:t>
            </a:r>
            <a:r>
              <a:rPr lang="hr-HR" dirty="0"/>
              <a:t> and </a:t>
            </a:r>
            <a:r>
              <a:rPr lang="hr-HR" dirty="0" err="1"/>
              <a:t>stamped</a:t>
            </a:r>
            <a:r>
              <a:rPr lang="hr-HR" dirty="0"/>
              <a:t> </a:t>
            </a:r>
            <a:r>
              <a:rPr lang="hr-HR" dirty="0" err="1"/>
              <a:t>by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secondary</a:t>
            </a:r>
            <a:r>
              <a:rPr lang="hr-HR" dirty="0"/>
              <a:t> </a:t>
            </a:r>
            <a:r>
              <a:rPr lang="hr-HR" dirty="0" err="1"/>
              <a:t>faculty</a:t>
            </a:r>
            <a:r>
              <a:rPr lang="hr-HR" dirty="0"/>
              <a:t> </a:t>
            </a:r>
            <a:r>
              <a:rPr lang="hr-HR" dirty="0" err="1"/>
              <a:t>Admission</a:t>
            </a:r>
            <a:r>
              <a:rPr lang="hr-HR" dirty="0"/>
              <a:t> Office</a:t>
            </a:r>
          </a:p>
          <a:p>
            <a:pPr marL="457200" indent="-457200">
              <a:buFont typeface="+mj-lt"/>
              <a:buAutoNum type="arabicPeriod"/>
            </a:pPr>
            <a:r>
              <a:rPr lang="hr-HR" dirty="0" err="1"/>
              <a:t>Bring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signed</a:t>
            </a:r>
            <a:r>
              <a:rPr lang="hr-HR" dirty="0"/>
              <a:t> and </a:t>
            </a:r>
            <a:r>
              <a:rPr lang="hr-HR" dirty="0" err="1"/>
              <a:t>stamped</a:t>
            </a:r>
            <a:r>
              <a:rPr lang="hr-HR" dirty="0"/>
              <a:t> </a:t>
            </a:r>
            <a:r>
              <a:rPr lang="hr-HR" dirty="0" err="1"/>
              <a:t>Horizotal</a:t>
            </a:r>
            <a:r>
              <a:rPr lang="hr-HR" dirty="0"/>
              <a:t> </a:t>
            </a:r>
            <a:r>
              <a:rPr lang="hr-HR" dirty="0" err="1"/>
              <a:t>Mobility</a:t>
            </a:r>
            <a:r>
              <a:rPr lang="hr-HR" dirty="0"/>
              <a:t> </a:t>
            </a:r>
            <a:r>
              <a:rPr lang="hr-HR" dirty="0" err="1"/>
              <a:t>Form</a:t>
            </a:r>
            <a:r>
              <a:rPr lang="hr-HR" dirty="0"/>
              <a:t> to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Faculty</a:t>
            </a:r>
            <a:r>
              <a:rPr lang="hr-HR" dirty="0"/>
              <a:t> of </a:t>
            </a:r>
            <a:r>
              <a:rPr lang="hr-HR" dirty="0" err="1"/>
              <a:t>Political</a:t>
            </a:r>
            <a:r>
              <a:rPr lang="hr-HR" dirty="0"/>
              <a:t> Science </a:t>
            </a:r>
            <a:r>
              <a:rPr lang="hr-HR" dirty="0" err="1"/>
              <a:t>Admission</a:t>
            </a:r>
            <a:r>
              <a:rPr lang="hr-HR" dirty="0"/>
              <a:t> Office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3CA458-7A45-45A9-B248-F7DBB9C24B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2881" y="4434712"/>
            <a:ext cx="2387221" cy="2387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995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FF60A-C673-4E58-8EB0-762F68D72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/>
              <a:t>Before</a:t>
            </a:r>
            <a:r>
              <a:rPr lang="hr-HR" dirty="0"/>
              <a:t> </a:t>
            </a:r>
            <a:r>
              <a:rPr lang="hr-HR" dirty="0" err="1"/>
              <a:t>leaving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Faculty</a:t>
            </a:r>
            <a:endParaRPr lang="hr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84ECF6-6BE5-4E52-A731-BF5AF17BF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hr-HR" dirty="0"/>
              <a:t>S</a:t>
            </a:r>
            <a:r>
              <a:rPr lang="en-US" dirty="0" err="1"/>
              <a:t>tudents</a:t>
            </a:r>
            <a:r>
              <a:rPr lang="en-US" dirty="0"/>
              <a:t> must visit the Office for International Cooperation and pick up the original Learning Agreements and Learning Agreement changes</a:t>
            </a:r>
            <a:endParaRPr lang="hr-HR" dirty="0"/>
          </a:p>
          <a:p>
            <a:r>
              <a:rPr lang="hr-HR" dirty="0" err="1"/>
              <a:t>Students</a:t>
            </a:r>
            <a:r>
              <a:rPr lang="hr-HR" dirty="0"/>
              <a:t> must </a:t>
            </a:r>
            <a:r>
              <a:rPr lang="hr-HR" dirty="0" err="1"/>
              <a:t>visit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Library</a:t>
            </a:r>
            <a:r>
              <a:rPr lang="hr-HR" dirty="0"/>
              <a:t> to </a:t>
            </a:r>
            <a:r>
              <a:rPr lang="hr-HR" dirty="0" err="1"/>
              <a:t>receive</a:t>
            </a:r>
            <a:r>
              <a:rPr lang="hr-HR" dirty="0"/>
              <a:t> a </a:t>
            </a:r>
            <a:r>
              <a:rPr lang="hr-HR" dirty="0" err="1"/>
              <a:t>stamp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their</a:t>
            </a:r>
            <a:r>
              <a:rPr lang="hr-HR" dirty="0"/>
              <a:t> Indeks as a </a:t>
            </a:r>
            <a:r>
              <a:rPr lang="hr-HR" dirty="0" err="1"/>
              <a:t>proof</a:t>
            </a:r>
            <a:r>
              <a:rPr lang="hr-HR" dirty="0"/>
              <a:t> </a:t>
            </a:r>
            <a:r>
              <a:rPr lang="hr-HR" dirty="0" err="1"/>
              <a:t>they</a:t>
            </a:r>
            <a:r>
              <a:rPr lang="hr-HR" dirty="0"/>
              <a:t> </a:t>
            </a:r>
            <a:r>
              <a:rPr lang="hr-HR" dirty="0" err="1"/>
              <a:t>returned</a:t>
            </a:r>
            <a:r>
              <a:rPr lang="hr-HR" dirty="0"/>
              <a:t> </a:t>
            </a:r>
            <a:r>
              <a:rPr lang="hr-HR" dirty="0" err="1"/>
              <a:t>all</a:t>
            </a:r>
            <a:r>
              <a:rPr lang="hr-HR" dirty="0"/>
              <a:t> </a:t>
            </a:r>
            <a:r>
              <a:rPr lang="hr-HR" dirty="0" err="1"/>
              <a:t>borrowed</a:t>
            </a:r>
            <a:r>
              <a:rPr lang="hr-HR" dirty="0"/>
              <a:t> </a:t>
            </a:r>
            <a:r>
              <a:rPr lang="hr-HR" dirty="0" err="1"/>
              <a:t>books</a:t>
            </a:r>
            <a:endParaRPr lang="en-US" dirty="0"/>
          </a:p>
          <a:p>
            <a:r>
              <a:rPr lang="en-US" dirty="0"/>
              <a:t>Once the grades are entered into </a:t>
            </a:r>
            <a:r>
              <a:rPr lang="en-US" dirty="0" err="1"/>
              <a:t>Studomat</a:t>
            </a:r>
            <a:r>
              <a:rPr lang="en-US" dirty="0"/>
              <a:t> and </a:t>
            </a:r>
            <a:r>
              <a:rPr lang="en-US" dirty="0" err="1"/>
              <a:t>Indeks</a:t>
            </a:r>
            <a:r>
              <a:rPr lang="en-US" dirty="0"/>
              <a:t> students can pick up the </a:t>
            </a:r>
            <a:r>
              <a:rPr lang="en-US" b="1" dirty="0"/>
              <a:t>Transcript of Records</a:t>
            </a:r>
            <a:r>
              <a:rPr lang="en-US" dirty="0"/>
              <a:t> in the Admission Office</a:t>
            </a:r>
          </a:p>
          <a:p>
            <a:r>
              <a:rPr lang="hr-HR" dirty="0"/>
              <a:t>S</a:t>
            </a:r>
            <a:r>
              <a:rPr lang="en-US" dirty="0" err="1"/>
              <a:t>tudents</a:t>
            </a:r>
            <a:r>
              <a:rPr lang="en-US" dirty="0"/>
              <a:t> must bring the </a:t>
            </a:r>
            <a:r>
              <a:rPr lang="en-US" b="1" dirty="0"/>
              <a:t>Letter of Confirmation of Period of Stay / Statement of Host Institution / Confirmation of Arrival and Departure</a:t>
            </a:r>
            <a:r>
              <a:rPr lang="en-US" dirty="0"/>
              <a:t> to the Admission office to have it signed</a:t>
            </a:r>
          </a:p>
          <a:p>
            <a:r>
              <a:rPr lang="en-US" b="1" dirty="0"/>
              <a:t>IMPORTANT:</a:t>
            </a:r>
            <a:r>
              <a:rPr lang="en-US" dirty="0"/>
              <a:t>  We do not send the Transcripts of Records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en-US" dirty="0"/>
              <a:t> Confirmation of Departure documents by mail! They must be picked up in person.</a:t>
            </a:r>
          </a:p>
          <a:p>
            <a:endParaRPr lang="hr-H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AC3282-4C36-4575-A2DD-D55F7C803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9582" y="340536"/>
            <a:ext cx="3515272" cy="127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86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DB655-99B4-46DD-A044-8F8BB0F9F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students leave the Faculty earlier than planned </a:t>
            </a:r>
            <a:r>
              <a:rPr lang="hr-HR" dirty="0"/>
              <a:t>(21/02/2020)?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450B04E-70E0-4FA5-A54D-58B3370F3B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09231" y="2455069"/>
            <a:ext cx="4572000" cy="2571750"/>
          </a:xfrm>
        </p:spPr>
      </p:pic>
    </p:spTree>
    <p:extLst>
      <p:ext uri="{BB962C8B-B14F-4D97-AF65-F5344CB8AC3E}">
        <p14:creationId xmlns:p14="http://schemas.microsoft.com/office/powerpoint/2010/main" val="300435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38B73-D0B0-4B8E-9B65-C098FA655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800" dirty="0" err="1"/>
              <a:t>Admission</a:t>
            </a:r>
            <a:r>
              <a:rPr lang="hr-HR" sz="4800" dirty="0"/>
              <a:t> </a:t>
            </a:r>
            <a:r>
              <a:rPr lang="hr-HR" sz="4800" dirty="0" err="1"/>
              <a:t>office</a:t>
            </a:r>
            <a:endParaRPr lang="hr-HR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80F359-B0BE-4FFA-9919-8E77B487E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4696" y="2275791"/>
            <a:ext cx="9520158" cy="34506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800" dirty="0"/>
              <a:t>Ivana Crnica – </a:t>
            </a:r>
            <a:r>
              <a:rPr lang="hr-HR" sz="2800" dirty="0" err="1"/>
              <a:t>Foreign</a:t>
            </a:r>
            <a:r>
              <a:rPr lang="hr-HR" sz="2800" dirty="0"/>
              <a:t> student </a:t>
            </a:r>
            <a:r>
              <a:rPr lang="hr-HR" sz="2800" dirty="0" err="1"/>
              <a:t>admission</a:t>
            </a:r>
            <a:r>
              <a:rPr lang="hr-HR" sz="2800" dirty="0"/>
              <a:t> </a:t>
            </a:r>
            <a:r>
              <a:rPr lang="hr-HR" sz="2800" dirty="0" err="1"/>
              <a:t>officer</a:t>
            </a:r>
            <a:endParaRPr lang="hr-HR" sz="2800" dirty="0"/>
          </a:p>
          <a:p>
            <a:pPr marL="0" indent="0">
              <a:buNone/>
            </a:pPr>
            <a:endParaRPr lang="hr-HR" sz="2800" dirty="0"/>
          </a:p>
          <a:p>
            <a:pPr marL="0" indent="0" algn="ctr">
              <a:buNone/>
            </a:pPr>
            <a:r>
              <a:rPr lang="hr-HR" sz="2800" dirty="0" err="1"/>
              <a:t>Working</a:t>
            </a:r>
            <a:r>
              <a:rPr lang="hr-HR" sz="2800" dirty="0"/>
              <a:t> </a:t>
            </a:r>
            <a:r>
              <a:rPr lang="hr-HR" sz="2800" dirty="0" err="1"/>
              <a:t>hours</a:t>
            </a:r>
            <a:r>
              <a:rPr lang="hr-HR" sz="2800" dirty="0"/>
              <a:t>:</a:t>
            </a:r>
          </a:p>
          <a:p>
            <a:pPr marL="0" indent="0" algn="ctr">
              <a:buNone/>
            </a:pPr>
            <a:r>
              <a:rPr lang="hr-HR" sz="2800" dirty="0" err="1"/>
              <a:t>Monday</a:t>
            </a:r>
            <a:r>
              <a:rPr lang="hr-HR" sz="2800" dirty="0"/>
              <a:t> – </a:t>
            </a:r>
            <a:r>
              <a:rPr lang="hr-HR" sz="2800" dirty="0" err="1"/>
              <a:t>Friday</a:t>
            </a:r>
            <a:r>
              <a:rPr lang="hr-HR" sz="2800" dirty="0"/>
              <a:t> </a:t>
            </a:r>
          </a:p>
          <a:p>
            <a:pPr marL="0" indent="0" algn="ctr">
              <a:buNone/>
            </a:pPr>
            <a:r>
              <a:rPr lang="hr-HR" sz="2800" dirty="0"/>
              <a:t>10:30 – 12:30</a:t>
            </a:r>
          </a:p>
        </p:txBody>
      </p:sp>
    </p:spTree>
    <p:extLst>
      <p:ext uri="{BB962C8B-B14F-4D97-AF65-F5344CB8AC3E}">
        <p14:creationId xmlns:p14="http://schemas.microsoft.com/office/powerpoint/2010/main" val="31786139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E2D83-7FE9-4E04-9D34-7B7DE8F14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4800" dirty="0" err="1"/>
              <a:t>Contact</a:t>
            </a:r>
            <a:r>
              <a:rPr lang="hr-HR" sz="4800" dirty="0"/>
              <a:t> </a:t>
            </a:r>
            <a:r>
              <a:rPr lang="hr-HR" sz="4800" dirty="0" err="1"/>
              <a:t>information</a:t>
            </a:r>
            <a:endParaRPr lang="hr-HR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C8EFD1-8B9A-4AAA-B4D1-C8241A941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051" y="2820252"/>
            <a:ext cx="11461897" cy="26577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hr-HR" sz="2800" dirty="0"/>
              <a:t>Toni </a:t>
            </a:r>
            <a:r>
              <a:rPr lang="hr-HR" sz="2800" dirty="0" err="1"/>
              <a:t>Kliškić</a:t>
            </a:r>
            <a:r>
              <a:rPr lang="hr-HR" sz="2800" dirty="0"/>
              <a:t> </a:t>
            </a:r>
          </a:p>
          <a:p>
            <a:pPr marL="0" indent="0" algn="ctr">
              <a:buNone/>
            </a:pPr>
            <a:r>
              <a:rPr lang="hr-HR" sz="2800" dirty="0"/>
              <a:t>toni.kliskic@fpzg.hr, </a:t>
            </a:r>
          </a:p>
          <a:p>
            <a:pPr marL="0" indent="0" algn="ctr">
              <a:buNone/>
            </a:pPr>
            <a:r>
              <a:rPr lang="hr-HR" sz="2800" dirty="0"/>
              <a:t>exchange@fpzg.hr</a:t>
            </a:r>
          </a:p>
          <a:p>
            <a:pPr marL="0" indent="0">
              <a:buNone/>
            </a:pPr>
            <a:endParaRPr lang="hr-HR" sz="800" dirty="0"/>
          </a:p>
        </p:txBody>
      </p:sp>
    </p:spTree>
    <p:extLst>
      <p:ext uri="{BB962C8B-B14F-4D97-AF65-F5344CB8AC3E}">
        <p14:creationId xmlns:p14="http://schemas.microsoft.com/office/powerpoint/2010/main" val="2706731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DD4BE-014C-4406-BF5C-304851D63A1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335880" y="2783812"/>
            <a:ext cx="9520237" cy="2763838"/>
          </a:xfrm>
        </p:spPr>
        <p:txBody>
          <a:bodyPr>
            <a:normAutofit/>
          </a:bodyPr>
          <a:lstStyle/>
          <a:p>
            <a:r>
              <a:rPr lang="hr-HR" sz="2400" dirty="0"/>
              <a:t>Come to </a:t>
            </a:r>
            <a:r>
              <a:rPr lang="hr-HR" sz="2400" dirty="0" err="1"/>
              <a:t>the</a:t>
            </a:r>
            <a:r>
              <a:rPr lang="hr-HR" sz="2400" dirty="0"/>
              <a:t> Office for International </a:t>
            </a:r>
            <a:r>
              <a:rPr lang="hr-HR" sz="2400" dirty="0" err="1"/>
              <a:t>Cooperation</a:t>
            </a:r>
            <a:r>
              <a:rPr lang="hr-HR" sz="2400" dirty="0"/>
              <a:t> to </a:t>
            </a:r>
            <a:r>
              <a:rPr lang="hr-HR" sz="2400" dirty="0" err="1"/>
              <a:t>finish</a:t>
            </a:r>
            <a:r>
              <a:rPr lang="hr-HR" sz="2400" dirty="0"/>
              <a:t> </a:t>
            </a:r>
            <a:r>
              <a:rPr lang="hr-HR" sz="2400" dirty="0" err="1"/>
              <a:t>the</a:t>
            </a:r>
            <a:r>
              <a:rPr lang="hr-HR" sz="2400" dirty="0"/>
              <a:t> </a:t>
            </a:r>
            <a:r>
              <a:rPr lang="hr-HR" sz="2400" dirty="0" err="1"/>
              <a:t>enrollment</a:t>
            </a:r>
            <a:r>
              <a:rPr lang="hr-HR" sz="2400" dirty="0"/>
              <a:t> procedure</a:t>
            </a:r>
          </a:p>
          <a:p>
            <a:r>
              <a:rPr lang="hr-HR" sz="2400" dirty="0" err="1"/>
              <a:t>Bring</a:t>
            </a:r>
            <a:r>
              <a:rPr lang="hr-HR" sz="2400" dirty="0"/>
              <a:t> </a:t>
            </a:r>
            <a:r>
              <a:rPr lang="hr-HR" sz="2400" dirty="0" err="1"/>
              <a:t>the</a:t>
            </a:r>
            <a:r>
              <a:rPr lang="hr-HR" sz="2400" dirty="0"/>
              <a:t> </a:t>
            </a:r>
            <a:r>
              <a:rPr lang="hr-HR" sz="2400" dirty="0" err="1"/>
              <a:t>photos</a:t>
            </a:r>
            <a:endParaRPr lang="hr-HR" sz="2400" dirty="0"/>
          </a:p>
          <a:p>
            <a:r>
              <a:rPr lang="hr-HR" sz="2400" dirty="0" err="1"/>
              <a:t>Send</a:t>
            </a:r>
            <a:r>
              <a:rPr lang="hr-HR" sz="2400" dirty="0"/>
              <a:t> </a:t>
            </a:r>
            <a:r>
              <a:rPr lang="hr-HR" sz="2400" dirty="0" err="1"/>
              <a:t>the</a:t>
            </a:r>
            <a:r>
              <a:rPr lang="hr-HR" sz="2400" dirty="0"/>
              <a:t> </a:t>
            </a:r>
            <a:r>
              <a:rPr lang="hr-HR" sz="2400" dirty="0" err="1"/>
              <a:t>Acceptance</a:t>
            </a:r>
            <a:r>
              <a:rPr lang="hr-HR" sz="2400" dirty="0"/>
              <a:t> </a:t>
            </a:r>
            <a:r>
              <a:rPr lang="hr-HR" sz="2400" dirty="0" err="1"/>
              <a:t>Letter</a:t>
            </a:r>
            <a:r>
              <a:rPr lang="hr-HR" sz="2400" dirty="0"/>
              <a:t> to toni.kliskic@fpzg.hr</a:t>
            </a:r>
          </a:p>
          <a:p>
            <a:r>
              <a:rPr lang="hr-HR" sz="2400" dirty="0" err="1"/>
              <a:t>Pay</a:t>
            </a:r>
            <a:r>
              <a:rPr lang="hr-HR" sz="2400" dirty="0"/>
              <a:t> </a:t>
            </a:r>
            <a:r>
              <a:rPr lang="hr-HR" sz="2400" dirty="0" err="1"/>
              <a:t>the</a:t>
            </a:r>
            <a:r>
              <a:rPr lang="hr-HR" sz="2400" dirty="0"/>
              <a:t> </a:t>
            </a:r>
            <a:r>
              <a:rPr lang="hr-HR" sz="2400" dirty="0" err="1"/>
              <a:t>enrollment</a:t>
            </a:r>
            <a:r>
              <a:rPr lang="hr-HR" sz="2400" dirty="0"/>
              <a:t> </a:t>
            </a:r>
            <a:r>
              <a:rPr lang="hr-HR" sz="2400" dirty="0" err="1"/>
              <a:t>fee</a:t>
            </a:r>
            <a:r>
              <a:rPr lang="hr-HR" sz="2400" dirty="0"/>
              <a:t> </a:t>
            </a:r>
            <a:r>
              <a:rPr lang="hr-HR" sz="2400" dirty="0" err="1"/>
              <a:t>and</a:t>
            </a:r>
            <a:r>
              <a:rPr lang="hr-HR" sz="2400" dirty="0"/>
              <a:t> </a:t>
            </a:r>
            <a:r>
              <a:rPr lang="hr-HR" sz="2400" dirty="0" err="1"/>
              <a:t>bring</a:t>
            </a:r>
            <a:r>
              <a:rPr lang="hr-HR" sz="2400" dirty="0"/>
              <a:t> </a:t>
            </a:r>
            <a:r>
              <a:rPr lang="hr-HR" sz="2400" dirty="0" err="1"/>
              <a:t>the</a:t>
            </a:r>
            <a:r>
              <a:rPr lang="hr-HR" sz="2400" dirty="0"/>
              <a:t> </a:t>
            </a:r>
            <a:r>
              <a:rPr lang="hr-HR" sz="2400" dirty="0" err="1"/>
              <a:t>confirmation</a:t>
            </a:r>
            <a:r>
              <a:rPr lang="hr-HR" sz="2400" dirty="0"/>
              <a:t> </a:t>
            </a:r>
            <a:r>
              <a:rPr lang="hr-HR" sz="2400" dirty="0" err="1"/>
              <a:t>of</a:t>
            </a:r>
            <a:r>
              <a:rPr lang="hr-HR" sz="2400" dirty="0"/>
              <a:t> </a:t>
            </a:r>
            <a:r>
              <a:rPr lang="hr-HR" sz="2400" dirty="0" err="1"/>
              <a:t>payment</a:t>
            </a:r>
            <a:endParaRPr lang="hr-HR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7CBEAE-8F35-4F11-9A6C-592C62B5D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089" y="217165"/>
            <a:ext cx="5663821" cy="234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67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A3F6E-88B1-41AE-ADCB-FF9FB93E19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4696" y="279901"/>
            <a:ext cx="9520158" cy="1049235"/>
          </a:xfrm>
        </p:spPr>
        <p:txBody>
          <a:bodyPr>
            <a:normAutofit/>
          </a:bodyPr>
          <a:lstStyle/>
          <a:p>
            <a:r>
              <a:rPr lang="hr-HR" dirty="0" err="1"/>
              <a:t>Courses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English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8DB09F-B2CF-452D-B322-7FD8CD62E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4696" y="1473958"/>
            <a:ext cx="9520158" cy="4735773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hr-HR" dirty="0" err="1"/>
              <a:t>Comparative</a:t>
            </a:r>
            <a:r>
              <a:rPr lang="hr-HR" dirty="0"/>
              <a:t> </a:t>
            </a:r>
            <a:r>
              <a:rPr lang="hr-HR" dirty="0" err="1"/>
              <a:t>Political</a:t>
            </a:r>
            <a:r>
              <a:rPr lang="hr-HR" dirty="0"/>
              <a:t> Systems (</a:t>
            </a:r>
            <a:r>
              <a:rPr lang="hr-HR" dirty="0" err="1"/>
              <a:t>tutorial</a:t>
            </a:r>
            <a:r>
              <a:rPr lang="hr-HR" dirty="0"/>
              <a:t>) 		= 10 </a:t>
            </a:r>
            <a:r>
              <a:rPr lang="hr-HR" dirty="0" err="1"/>
              <a:t>students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hr-HR" dirty="0" err="1"/>
              <a:t>Democracy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Economic</a:t>
            </a:r>
            <a:r>
              <a:rPr lang="hr-HR" dirty="0"/>
              <a:t> Development	 	= 25 </a:t>
            </a:r>
            <a:r>
              <a:rPr lang="hr-HR" dirty="0" err="1"/>
              <a:t>students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hr-HR" dirty="0" err="1"/>
              <a:t>Ethics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Journalism</a:t>
            </a:r>
            <a:r>
              <a:rPr lang="hr-HR" dirty="0"/>
              <a:t> (</a:t>
            </a:r>
            <a:r>
              <a:rPr lang="hr-HR" dirty="0" err="1"/>
              <a:t>tutorial</a:t>
            </a:r>
            <a:r>
              <a:rPr lang="hr-HR" dirty="0"/>
              <a:t>) 		= 10 </a:t>
            </a:r>
            <a:r>
              <a:rPr lang="hr-HR" dirty="0" err="1"/>
              <a:t>students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hr-HR" dirty="0"/>
              <a:t>EU </a:t>
            </a:r>
            <a:r>
              <a:rPr lang="hr-HR" dirty="0" err="1"/>
              <a:t>Enlargement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Europeanization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Croatia 	= 25 </a:t>
            </a:r>
            <a:r>
              <a:rPr lang="hr-HR" dirty="0" err="1"/>
              <a:t>students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hr-HR" dirty="0"/>
              <a:t>Health </a:t>
            </a:r>
            <a:r>
              <a:rPr lang="hr-HR" dirty="0" err="1"/>
              <a:t>Policy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Systems 			= 25 </a:t>
            </a:r>
            <a:r>
              <a:rPr lang="hr-HR" dirty="0" err="1"/>
              <a:t>students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hr-HR" dirty="0"/>
              <a:t>Media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Child</a:t>
            </a:r>
            <a:r>
              <a:rPr lang="hr-HR" dirty="0"/>
              <a:t> Rights (</a:t>
            </a:r>
            <a:r>
              <a:rPr lang="hr-HR" dirty="0" err="1"/>
              <a:t>tutorial</a:t>
            </a:r>
            <a:r>
              <a:rPr lang="hr-HR" dirty="0"/>
              <a:t>) 		= 10 </a:t>
            </a:r>
            <a:r>
              <a:rPr lang="hr-HR" dirty="0" err="1"/>
              <a:t>students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Media and the City (tutorial)</a:t>
            </a:r>
            <a:r>
              <a:rPr lang="hr-HR" dirty="0"/>
              <a:t> 		= 10 </a:t>
            </a:r>
            <a:r>
              <a:rPr lang="hr-HR" dirty="0" err="1"/>
              <a:t>students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hr-HR" dirty="0" err="1"/>
              <a:t>Political</a:t>
            </a:r>
            <a:r>
              <a:rPr lang="hr-HR" dirty="0"/>
              <a:t> </a:t>
            </a:r>
            <a:r>
              <a:rPr lang="hr-HR" dirty="0" err="1"/>
              <a:t>Psychology</a:t>
            </a:r>
            <a:r>
              <a:rPr lang="hr-HR" dirty="0"/>
              <a:t> (</a:t>
            </a:r>
            <a:r>
              <a:rPr lang="hr-HR" dirty="0" err="1"/>
              <a:t>tutorial</a:t>
            </a:r>
            <a:r>
              <a:rPr lang="hr-HR" dirty="0"/>
              <a:t>) 		= 5 </a:t>
            </a:r>
            <a:r>
              <a:rPr lang="hr-HR" dirty="0" err="1"/>
              <a:t>students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Political Leadership and Democracy (tutorial)</a:t>
            </a:r>
            <a:r>
              <a:rPr lang="hr-HR" dirty="0"/>
              <a:t>	= 15 </a:t>
            </a:r>
            <a:r>
              <a:rPr lang="hr-HR" dirty="0" err="1"/>
              <a:t>students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hr-HR" dirty="0"/>
              <a:t>Pop </a:t>
            </a:r>
            <a:r>
              <a:rPr lang="hr-HR" dirty="0" err="1"/>
              <a:t>Politics</a:t>
            </a:r>
            <a:r>
              <a:rPr lang="hr-HR" dirty="0"/>
              <a:t> 				= 25 </a:t>
            </a:r>
            <a:r>
              <a:rPr lang="hr-HR" dirty="0" err="1"/>
              <a:t>students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hr-HR" dirty="0" err="1"/>
              <a:t>Religion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Politics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Middle</a:t>
            </a:r>
            <a:r>
              <a:rPr lang="hr-HR" dirty="0"/>
              <a:t> East 		= 25 </a:t>
            </a:r>
            <a:r>
              <a:rPr lang="hr-HR" dirty="0" err="1"/>
              <a:t>students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hr-HR" dirty="0" err="1"/>
              <a:t>Theories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Nationalism</a:t>
            </a:r>
            <a:r>
              <a:rPr lang="hr-HR" dirty="0"/>
              <a:t> 			= 25 </a:t>
            </a:r>
            <a:r>
              <a:rPr lang="hr-HR" dirty="0" err="1"/>
              <a:t>students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Politics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Human Rights 		= 25 </a:t>
            </a:r>
            <a:r>
              <a:rPr lang="hr-HR" dirty="0" err="1"/>
              <a:t>students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endParaRPr lang="hr-HR" dirty="0"/>
          </a:p>
          <a:p>
            <a:pPr marL="457200" indent="-457200">
              <a:buFont typeface="+mj-lt"/>
              <a:buAutoNum type="arabicPeriod"/>
            </a:pPr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7350D1-9E3C-42FB-BC34-7281DCDC4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7841" y="279901"/>
            <a:ext cx="5262145" cy="413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881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0685F-85CF-4770-84D3-AC73BBE46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4696" y="285904"/>
            <a:ext cx="9520158" cy="1049235"/>
          </a:xfrm>
        </p:spPr>
        <p:txBody>
          <a:bodyPr/>
          <a:lstStyle/>
          <a:p>
            <a:r>
              <a:rPr lang="en-US" dirty="0"/>
              <a:t>Choosing courses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E5198-4DBB-46D4-8B61-1C61E5240F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4696" y="1436599"/>
            <a:ext cx="9520158" cy="3211362"/>
          </a:xfrm>
        </p:spPr>
        <p:txBody>
          <a:bodyPr/>
          <a:lstStyle/>
          <a:p>
            <a:r>
              <a:rPr lang="hr-HR" dirty="0"/>
              <a:t>On </a:t>
            </a:r>
            <a:r>
              <a:rPr lang="hr-HR" b="1" dirty="0" err="1"/>
              <a:t>Wednesday</a:t>
            </a:r>
            <a:r>
              <a:rPr lang="hr-HR" b="1" dirty="0"/>
              <a:t>, </a:t>
            </a:r>
            <a:r>
              <a:rPr lang="hr-HR" b="1" dirty="0" err="1"/>
              <a:t>October</a:t>
            </a:r>
            <a:r>
              <a:rPr lang="hr-HR" b="1" dirty="0"/>
              <a:t> 2 </a:t>
            </a:r>
            <a:r>
              <a:rPr lang="hr-HR" dirty="0"/>
              <a:t>at </a:t>
            </a:r>
            <a:r>
              <a:rPr lang="hr-HR" b="1" dirty="0"/>
              <a:t>9:00 </a:t>
            </a:r>
            <a:r>
              <a:rPr lang="hr-HR" b="1" dirty="0" err="1"/>
              <a:t>a.m</a:t>
            </a:r>
            <a:r>
              <a:rPr lang="hr-HR" b="1" dirty="0"/>
              <a:t>.</a:t>
            </a:r>
            <a:r>
              <a:rPr lang="hr-HR" dirty="0"/>
              <a:t> </a:t>
            </a:r>
            <a:r>
              <a:rPr lang="hr-HR" dirty="0" err="1"/>
              <a:t>journalism</a:t>
            </a:r>
            <a:r>
              <a:rPr lang="hr-HR" dirty="0"/>
              <a:t> </a:t>
            </a:r>
            <a:r>
              <a:rPr lang="hr-HR" dirty="0" err="1"/>
              <a:t>students</a:t>
            </a:r>
            <a:r>
              <a:rPr lang="hr-HR" dirty="0"/>
              <a:t> </a:t>
            </a:r>
            <a:r>
              <a:rPr lang="hr-HR" dirty="0" err="1"/>
              <a:t>will</a:t>
            </a:r>
            <a:r>
              <a:rPr lang="hr-HR" dirty="0"/>
              <a:t> </a:t>
            </a:r>
            <a:r>
              <a:rPr lang="hr-HR" dirty="0" err="1"/>
              <a:t>receive</a:t>
            </a:r>
            <a:r>
              <a:rPr lang="hr-HR" dirty="0"/>
              <a:t> Google </a:t>
            </a:r>
            <a:r>
              <a:rPr lang="hr-HR" dirty="0" err="1"/>
              <a:t>Survey</a:t>
            </a:r>
            <a:r>
              <a:rPr lang="hr-HR" dirty="0"/>
              <a:t> link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courses</a:t>
            </a:r>
            <a:endParaRPr lang="hr-HR" dirty="0"/>
          </a:p>
          <a:p>
            <a:r>
              <a:rPr lang="hr-HR" dirty="0"/>
              <a:t>On </a:t>
            </a:r>
            <a:r>
              <a:rPr lang="hr-HR" b="1" dirty="0" err="1"/>
              <a:t>Thursday</a:t>
            </a:r>
            <a:r>
              <a:rPr lang="hr-HR" b="1" dirty="0"/>
              <a:t>, </a:t>
            </a:r>
            <a:r>
              <a:rPr lang="hr-HR" b="1" dirty="0" err="1"/>
              <a:t>October</a:t>
            </a:r>
            <a:r>
              <a:rPr lang="hr-HR" b="1" dirty="0"/>
              <a:t> 3 </a:t>
            </a:r>
            <a:r>
              <a:rPr lang="hr-HR" dirty="0"/>
              <a:t>at </a:t>
            </a:r>
            <a:r>
              <a:rPr lang="hr-HR" dirty="0" err="1"/>
              <a:t>at</a:t>
            </a:r>
            <a:r>
              <a:rPr lang="hr-HR" dirty="0"/>
              <a:t> </a:t>
            </a:r>
            <a:r>
              <a:rPr lang="hr-HR" b="1" dirty="0"/>
              <a:t>9:00 </a:t>
            </a:r>
            <a:r>
              <a:rPr lang="hr-HR" b="1" dirty="0" err="1"/>
              <a:t>a.m</a:t>
            </a:r>
            <a:r>
              <a:rPr lang="hr-HR" b="1" dirty="0"/>
              <a:t>.</a:t>
            </a:r>
            <a:r>
              <a:rPr lang="hr-HR" dirty="0"/>
              <a:t> </a:t>
            </a:r>
            <a:r>
              <a:rPr lang="hr-HR" dirty="0" err="1"/>
              <a:t>political</a:t>
            </a:r>
            <a:r>
              <a:rPr lang="hr-HR" dirty="0"/>
              <a:t> </a:t>
            </a:r>
            <a:r>
              <a:rPr lang="hr-HR" dirty="0" err="1"/>
              <a:t>science</a:t>
            </a:r>
            <a:r>
              <a:rPr lang="hr-HR" dirty="0"/>
              <a:t> </a:t>
            </a:r>
            <a:r>
              <a:rPr lang="hr-HR" dirty="0" err="1"/>
              <a:t>students</a:t>
            </a:r>
            <a:r>
              <a:rPr lang="hr-HR" dirty="0"/>
              <a:t> </a:t>
            </a:r>
            <a:r>
              <a:rPr lang="hr-HR" dirty="0" err="1"/>
              <a:t>will</a:t>
            </a:r>
            <a:r>
              <a:rPr lang="hr-HR" dirty="0"/>
              <a:t> </a:t>
            </a:r>
            <a:r>
              <a:rPr lang="hr-HR" dirty="0" err="1"/>
              <a:t>receive</a:t>
            </a:r>
            <a:r>
              <a:rPr lang="hr-HR" dirty="0"/>
              <a:t> Google </a:t>
            </a:r>
            <a:r>
              <a:rPr lang="hr-HR" dirty="0" err="1"/>
              <a:t>Survey</a:t>
            </a:r>
            <a:r>
              <a:rPr lang="hr-HR" dirty="0"/>
              <a:t> link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courses</a:t>
            </a:r>
            <a:endParaRPr lang="hr-HR" dirty="0"/>
          </a:p>
          <a:p>
            <a:r>
              <a:rPr lang="en-US" dirty="0"/>
              <a:t>Students will choose courses they wish to attend + 2 reserve courses</a:t>
            </a:r>
            <a:endParaRPr lang="hr-HR" dirty="0"/>
          </a:p>
          <a:p>
            <a:r>
              <a:rPr lang="hr-HR" dirty="0" err="1"/>
              <a:t>There</a:t>
            </a:r>
            <a:r>
              <a:rPr lang="hr-HR" dirty="0"/>
              <a:t> </a:t>
            </a:r>
            <a:r>
              <a:rPr lang="hr-HR" dirty="0" err="1"/>
              <a:t>will</a:t>
            </a:r>
            <a:r>
              <a:rPr lang="hr-HR" dirty="0"/>
              <a:t> </a:t>
            </a:r>
            <a:r>
              <a:rPr lang="hr-HR" dirty="0" err="1"/>
              <a:t>be</a:t>
            </a:r>
            <a:r>
              <a:rPr lang="hr-HR" dirty="0"/>
              <a:t> </a:t>
            </a:r>
            <a:r>
              <a:rPr lang="hr-HR" dirty="0" err="1"/>
              <a:t>an</a:t>
            </a:r>
            <a:r>
              <a:rPr lang="hr-HR" dirty="0"/>
              <a:t> </a:t>
            </a:r>
            <a:r>
              <a:rPr lang="hr-HR" dirty="0" err="1"/>
              <a:t>option</a:t>
            </a:r>
            <a:r>
              <a:rPr lang="hr-HR" dirty="0"/>
              <a:t> for </a:t>
            </a:r>
            <a:r>
              <a:rPr lang="hr-HR" dirty="0" err="1"/>
              <a:t>attending</a:t>
            </a:r>
            <a:r>
              <a:rPr lang="hr-HR" dirty="0"/>
              <a:t> </a:t>
            </a:r>
            <a:r>
              <a:rPr lang="hr-HR" dirty="0" err="1"/>
              <a:t>courses</a:t>
            </a:r>
            <a:r>
              <a:rPr lang="hr-HR" dirty="0"/>
              <a:t> at </a:t>
            </a:r>
            <a:r>
              <a:rPr lang="hr-HR" dirty="0" err="1"/>
              <a:t>other</a:t>
            </a:r>
            <a:r>
              <a:rPr lang="hr-HR" dirty="0"/>
              <a:t> </a:t>
            </a:r>
            <a:r>
              <a:rPr lang="hr-HR" dirty="0" err="1"/>
              <a:t>faculties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survey</a:t>
            </a:r>
            <a:endParaRPr lang="en-US" dirty="0"/>
          </a:p>
          <a:p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B9E6EB-ADF3-4476-A7DB-5FB2E2095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15465"/>
            <a:ext cx="12192000" cy="254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522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754ED-71D6-4787-B438-39BEC50A0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400" dirty="0" err="1"/>
              <a:t>Learning</a:t>
            </a:r>
            <a:r>
              <a:rPr lang="hr-HR" sz="4400" dirty="0"/>
              <a:t> </a:t>
            </a:r>
            <a:r>
              <a:rPr lang="hr-HR" sz="4400" dirty="0" err="1"/>
              <a:t>Agreement</a:t>
            </a:r>
            <a:endParaRPr lang="hr-HR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E6A532-5603-421B-8C5B-C71641E8D2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4696" y="2015732"/>
            <a:ext cx="9520158" cy="4037749"/>
          </a:xfrm>
        </p:spPr>
        <p:txBody>
          <a:bodyPr>
            <a:normAutofit/>
          </a:bodyPr>
          <a:lstStyle/>
          <a:p>
            <a:r>
              <a:rPr lang="hr-HR" sz="2600" dirty="0" err="1"/>
              <a:t>Students</a:t>
            </a:r>
            <a:r>
              <a:rPr lang="hr-HR" sz="2600" dirty="0"/>
              <a:t> </a:t>
            </a:r>
            <a:r>
              <a:rPr lang="hr-HR" sz="2600" dirty="0" err="1"/>
              <a:t>have</a:t>
            </a:r>
            <a:r>
              <a:rPr lang="hr-HR" sz="2600" dirty="0"/>
              <a:t> 3 </a:t>
            </a:r>
            <a:r>
              <a:rPr lang="hr-HR" sz="2600" dirty="0" err="1"/>
              <a:t>weeks</a:t>
            </a:r>
            <a:r>
              <a:rPr lang="hr-HR" sz="2600" dirty="0"/>
              <a:t> to </a:t>
            </a:r>
            <a:r>
              <a:rPr lang="hr-HR" sz="2600" dirty="0" err="1"/>
              <a:t>change</a:t>
            </a:r>
            <a:r>
              <a:rPr lang="hr-HR" sz="2600" dirty="0"/>
              <a:t> </a:t>
            </a:r>
            <a:r>
              <a:rPr lang="hr-HR" sz="2600" dirty="0" err="1"/>
              <a:t>the</a:t>
            </a:r>
            <a:r>
              <a:rPr lang="hr-HR" sz="2600" dirty="0"/>
              <a:t> </a:t>
            </a:r>
            <a:r>
              <a:rPr lang="hr-HR" sz="2600" dirty="0" err="1"/>
              <a:t>Learning</a:t>
            </a:r>
            <a:r>
              <a:rPr lang="hr-HR" sz="2600" dirty="0"/>
              <a:t> </a:t>
            </a:r>
            <a:r>
              <a:rPr lang="hr-HR" sz="2600" dirty="0" err="1"/>
              <a:t>Agreement</a:t>
            </a:r>
            <a:endParaRPr lang="hr-HR" sz="2600" dirty="0"/>
          </a:p>
          <a:p>
            <a:r>
              <a:rPr lang="hr-HR" sz="2600" dirty="0" err="1"/>
              <a:t>Deadline</a:t>
            </a:r>
            <a:r>
              <a:rPr lang="hr-HR" sz="2600" dirty="0"/>
              <a:t>: </a:t>
            </a:r>
            <a:r>
              <a:rPr lang="hr-HR" sz="2600" b="1" dirty="0" err="1"/>
              <a:t>October</a:t>
            </a:r>
            <a:r>
              <a:rPr lang="hr-HR" sz="2600" b="1" dirty="0"/>
              <a:t> 18th, 2:00 </a:t>
            </a:r>
            <a:r>
              <a:rPr lang="hr-HR" sz="2600" b="1" dirty="0" err="1"/>
              <a:t>p.m</a:t>
            </a:r>
            <a:r>
              <a:rPr lang="hr-HR" sz="2600" b="1" dirty="0"/>
              <a:t>. </a:t>
            </a:r>
          </a:p>
          <a:p>
            <a:r>
              <a:rPr lang="hr-HR" sz="2600" dirty="0" err="1"/>
              <a:t>The</a:t>
            </a:r>
            <a:r>
              <a:rPr lang="hr-HR" sz="2600" dirty="0"/>
              <a:t> </a:t>
            </a:r>
            <a:r>
              <a:rPr lang="hr-HR" sz="2600" dirty="0" err="1"/>
              <a:t>Learning</a:t>
            </a:r>
            <a:r>
              <a:rPr lang="hr-HR" sz="2600" dirty="0"/>
              <a:t> </a:t>
            </a:r>
            <a:r>
              <a:rPr lang="hr-HR" sz="2600" dirty="0" err="1"/>
              <a:t>Agreement</a:t>
            </a:r>
            <a:r>
              <a:rPr lang="hr-HR" sz="2600" dirty="0"/>
              <a:t> </a:t>
            </a:r>
            <a:r>
              <a:rPr lang="hr-HR" sz="2600" dirty="0" err="1"/>
              <a:t>changes</a:t>
            </a:r>
            <a:r>
              <a:rPr lang="hr-HR" sz="2600" dirty="0"/>
              <a:t> </a:t>
            </a:r>
            <a:r>
              <a:rPr lang="hr-HR" sz="2600" dirty="0" err="1"/>
              <a:t>need</a:t>
            </a:r>
            <a:r>
              <a:rPr lang="hr-HR" sz="2600" dirty="0"/>
              <a:t> to </a:t>
            </a:r>
            <a:r>
              <a:rPr lang="hr-HR" sz="2600" dirty="0" err="1"/>
              <a:t>be</a:t>
            </a:r>
            <a:r>
              <a:rPr lang="hr-HR" sz="2600" dirty="0"/>
              <a:t> </a:t>
            </a:r>
            <a:r>
              <a:rPr lang="hr-HR" sz="2600" dirty="0" err="1"/>
              <a:t>signed</a:t>
            </a:r>
            <a:r>
              <a:rPr lang="hr-HR" sz="2600" dirty="0"/>
              <a:t> </a:t>
            </a:r>
            <a:r>
              <a:rPr lang="hr-HR" sz="2600" dirty="0" err="1"/>
              <a:t>by</a:t>
            </a:r>
            <a:r>
              <a:rPr lang="hr-HR" sz="2600" dirty="0"/>
              <a:t> </a:t>
            </a:r>
            <a:r>
              <a:rPr lang="hr-HR" sz="2600" dirty="0" err="1"/>
              <a:t>the</a:t>
            </a:r>
            <a:r>
              <a:rPr lang="hr-HR" sz="2600" dirty="0"/>
              <a:t> student and </a:t>
            </a:r>
            <a:r>
              <a:rPr lang="hr-HR" sz="2600" dirty="0" err="1"/>
              <a:t>our</a:t>
            </a:r>
            <a:r>
              <a:rPr lang="hr-HR" sz="2600" dirty="0"/>
              <a:t> Erasmus </a:t>
            </a:r>
            <a:r>
              <a:rPr lang="hr-HR" sz="2600" dirty="0" err="1"/>
              <a:t>coordinator</a:t>
            </a:r>
            <a:r>
              <a:rPr lang="hr-HR" sz="2600" dirty="0"/>
              <a:t> </a:t>
            </a:r>
            <a:r>
              <a:rPr lang="hr-HR" sz="2600" dirty="0" err="1"/>
              <a:t>by</a:t>
            </a:r>
            <a:r>
              <a:rPr lang="hr-HR" sz="2600" dirty="0"/>
              <a:t> </a:t>
            </a:r>
            <a:r>
              <a:rPr lang="hr-HR" sz="2600" b="1" dirty="0" err="1"/>
              <a:t>October</a:t>
            </a:r>
            <a:r>
              <a:rPr lang="hr-HR" sz="2600" b="1" dirty="0"/>
              <a:t> 18th</a:t>
            </a:r>
            <a:endParaRPr lang="hr-HR" sz="2600" dirty="0"/>
          </a:p>
          <a:p>
            <a:r>
              <a:rPr lang="en-US" sz="2600" dirty="0"/>
              <a:t>The person responsible for student mobility at student home faculty/university has to deliver the signed LA changes by</a:t>
            </a:r>
            <a:r>
              <a:rPr lang="hr-HR" sz="2600" dirty="0"/>
              <a:t> </a:t>
            </a:r>
            <a:r>
              <a:rPr lang="hr-HR" sz="2600" b="1" dirty="0" err="1"/>
              <a:t>October</a:t>
            </a:r>
            <a:r>
              <a:rPr lang="hr-HR" sz="2600" b="1" dirty="0"/>
              <a:t> 25th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207589-54B3-482F-8619-714008BA48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5980" y="416507"/>
            <a:ext cx="3515272" cy="12777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4833FCE-597A-4679-967D-C67AFE2132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50" t="7972" r="3632" b="7265"/>
          <a:stretch/>
        </p:blipFill>
        <p:spPr>
          <a:xfrm>
            <a:off x="10597115" y="5309201"/>
            <a:ext cx="1594885" cy="14885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944AB32-F414-4F30-8CAE-F38FA39B2D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635256"/>
            <a:ext cx="1345153" cy="12227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65DBAE2-4967-49F7-95D6-364AF777ED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345153" cy="122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677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A1251-5FB5-4A48-B44B-59AE46900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4696" y="279901"/>
            <a:ext cx="9520158" cy="1049235"/>
          </a:xfrm>
        </p:spPr>
        <p:txBody>
          <a:bodyPr>
            <a:normAutofit/>
          </a:bodyPr>
          <a:lstStyle/>
          <a:p>
            <a:r>
              <a:rPr lang="hr-HR" sz="4000" dirty="0"/>
              <a:t>How to </a:t>
            </a:r>
            <a:r>
              <a:rPr lang="hr-HR" sz="4000" dirty="0" err="1"/>
              <a:t>change</a:t>
            </a:r>
            <a:r>
              <a:rPr lang="hr-HR" sz="4000" dirty="0"/>
              <a:t> </a:t>
            </a:r>
            <a:r>
              <a:rPr lang="hr-HR" sz="4000" dirty="0" err="1"/>
              <a:t>the</a:t>
            </a:r>
            <a:r>
              <a:rPr lang="hr-HR" sz="4000" dirty="0"/>
              <a:t> </a:t>
            </a:r>
            <a:r>
              <a:rPr lang="hr-HR" sz="4000" dirty="0" err="1"/>
              <a:t>Learning</a:t>
            </a:r>
            <a:r>
              <a:rPr lang="hr-HR" sz="4000" dirty="0"/>
              <a:t> </a:t>
            </a:r>
            <a:r>
              <a:rPr lang="hr-HR" sz="4000" dirty="0" err="1"/>
              <a:t>Agreement</a:t>
            </a:r>
            <a:r>
              <a:rPr lang="hr-HR" sz="4000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375E0E-0D7E-474D-9CBD-A35292900F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4696" y="1329136"/>
            <a:ext cx="9520158" cy="4724345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You will receive an email with information which courses, from the ones you have chosen, are available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Download </a:t>
            </a:r>
            <a:r>
              <a:rPr lang="en-GB" dirty="0">
                <a:hlinkClick r:id="rId2"/>
              </a:rPr>
              <a:t>During the Mobility </a:t>
            </a:r>
            <a:r>
              <a:rPr lang="en-GB" dirty="0"/>
              <a:t>part of the </a:t>
            </a:r>
            <a:r>
              <a:rPr lang="hr-HR" dirty="0" err="1"/>
              <a:t>Learning</a:t>
            </a:r>
            <a:r>
              <a:rPr lang="hr-HR" dirty="0"/>
              <a:t> </a:t>
            </a:r>
            <a:r>
              <a:rPr lang="hr-HR" dirty="0" err="1"/>
              <a:t>Agreement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Fill in the needed information (personal information, courses deleted, courses added, etc.)</a:t>
            </a:r>
            <a:r>
              <a:rPr lang="hr-HR" dirty="0"/>
              <a:t> on a </a:t>
            </a:r>
            <a:r>
              <a:rPr lang="hr-HR" dirty="0" err="1"/>
              <a:t>computer</a:t>
            </a:r>
            <a:endParaRPr lang="en-GB" dirty="0"/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Send it to toni.kliskic@fpzg.hr or exchange@fpzg.hr for approval 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Sign the document and bring it to the Office for International Cooperation after receiving the approval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Send the Learning Agreement to your home faculty/university coordinator so he can sign it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Send the scanned copy of the signed Learning Agreement with all three signatures to exchange@fpzg.hr </a:t>
            </a:r>
          </a:p>
          <a:p>
            <a:pPr marL="457200" indent="-457200">
              <a:buFont typeface="+mj-lt"/>
              <a:buAutoNum type="arabicPeriod"/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2E9216-4B56-4DFF-9D1C-0A0FFBFE7A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776" t="14925" r="13056" b="19380"/>
          <a:stretch/>
        </p:blipFill>
        <p:spPr>
          <a:xfrm>
            <a:off x="19019" y="23527"/>
            <a:ext cx="579196" cy="6186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486311-C212-4988-BC86-EA15A658DB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11127474" y="0"/>
            <a:ext cx="1064526" cy="6186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3FD4838-3589-4080-9C73-1040426230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6938616" y="19119"/>
            <a:ext cx="1064526" cy="6186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AC65303-5BE0-4156-B23D-BCF40075E6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7983252" y="12746"/>
            <a:ext cx="1064526" cy="6186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C6FEEF-8803-40D4-86A6-0D42A24582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9034532" y="6373"/>
            <a:ext cx="1064526" cy="6186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C1063A-7399-49D9-B001-6A5ECC9B1C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10089440" y="0"/>
            <a:ext cx="1064526" cy="6186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5EDD1DD-64A6-479F-83DA-AB86AF17DF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3728122" y="19119"/>
            <a:ext cx="1064526" cy="6186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5B55246-E19A-46AB-9E00-4D90DC1675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4801106" y="29973"/>
            <a:ext cx="1064526" cy="6186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3E05B5C-92E8-41B8-8BDD-F2CF61CD10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5865632" y="17009"/>
            <a:ext cx="1064526" cy="6186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2A541C1-839C-4A0F-B7E8-C17DF28835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1622898" y="6371"/>
            <a:ext cx="1064526" cy="61868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5733302-4845-4C46-A93D-F3D0EB9939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2668405" y="6372"/>
            <a:ext cx="1064526" cy="61868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E8A83A-F70D-463F-9FDC-792EF14B2A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579196" y="12746"/>
            <a:ext cx="1064526" cy="61868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15A7E7A-0707-4E41-A3B0-F9CC67167D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776" t="14925" r="13056" b="19380"/>
          <a:stretch/>
        </p:blipFill>
        <p:spPr>
          <a:xfrm>
            <a:off x="0" y="6268757"/>
            <a:ext cx="579196" cy="61868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31E6D0-D34E-4B51-A737-0A8643FAE2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11108455" y="6245230"/>
            <a:ext cx="1064526" cy="61868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9197EFF-7CB9-4B0E-8CBB-C03C415AE3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6919597" y="6264349"/>
            <a:ext cx="1064526" cy="61868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D4DA452-8951-4C78-BCCA-AD9098985D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7964233" y="6257976"/>
            <a:ext cx="1064526" cy="61868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F3B8AA3-ACB0-4719-98D7-4264AAB2AB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9015513" y="6251603"/>
            <a:ext cx="1064526" cy="61868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07A8321-4607-4FEE-BB0A-4E802FD80A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10070421" y="6245230"/>
            <a:ext cx="1064526" cy="6186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8D3077C-A2D2-45C9-B29B-FCDE0FA3F5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3709103" y="6264349"/>
            <a:ext cx="1064526" cy="61868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D66CD0F-CFFB-4961-9CDB-2A6E091B95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4782087" y="6275203"/>
            <a:ext cx="1064526" cy="61868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CE900A5-7A64-40C2-96E0-9A11C8B950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5846613" y="6262239"/>
            <a:ext cx="1064526" cy="61868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7B49953-EF39-46C3-8DE2-D91AA83212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1603879" y="6251601"/>
            <a:ext cx="1064526" cy="61868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2E7E76F-4BB0-424C-8595-5BA3E0BEDD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2649386" y="6251602"/>
            <a:ext cx="1064526" cy="61868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F2893CB-AA93-4490-BCBE-46FA872BB2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80" t="14925" r="13056" b="19380"/>
          <a:stretch/>
        </p:blipFill>
        <p:spPr>
          <a:xfrm>
            <a:off x="560177" y="6257976"/>
            <a:ext cx="1064526" cy="618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313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EA4E0-BC92-4858-B417-EF583E6BE9E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56109" y="306397"/>
            <a:ext cx="9520237" cy="1049337"/>
          </a:xfrm>
        </p:spPr>
        <p:txBody>
          <a:bodyPr>
            <a:normAutofit/>
          </a:bodyPr>
          <a:lstStyle/>
          <a:p>
            <a:r>
              <a:rPr lang="hr-HR" sz="4400" dirty="0" err="1"/>
              <a:t>Attending</a:t>
            </a:r>
            <a:r>
              <a:rPr lang="hr-HR" sz="4400" dirty="0"/>
              <a:t> </a:t>
            </a:r>
            <a:r>
              <a:rPr lang="hr-HR" sz="4400" dirty="0" err="1"/>
              <a:t>courses</a:t>
            </a:r>
            <a:r>
              <a:rPr lang="hr-HR" sz="4400" dirty="0"/>
              <a:t> at </a:t>
            </a:r>
            <a:r>
              <a:rPr lang="hr-HR" sz="4400" dirty="0" err="1"/>
              <a:t>other</a:t>
            </a:r>
            <a:r>
              <a:rPr lang="hr-HR" sz="4400" dirty="0"/>
              <a:t> </a:t>
            </a:r>
            <a:r>
              <a:rPr lang="hr-HR" sz="4400" dirty="0" err="1"/>
              <a:t>faculties</a:t>
            </a:r>
            <a:endParaRPr lang="hr-HR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D92492-299B-4D6F-AB1F-1CC6B2CAC70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62849" y="1832212"/>
            <a:ext cx="7058855" cy="3449638"/>
          </a:xfrm>
        </p:spPr>
        <p:txBody>
          <a:bodyPr/>
          <a:lstStyle/>
          <a:p>
            <a:pPr marL="0" indent="0">
              <a:buNone/>
            </a:pPr>
            <a:r>
              <a:rPr lang="hr-HR" dirty="0" err="1"/>
              <a:t>Students</a:t>
            </a:r>
            <a:r>
              <a:rPr lang="hr-HR" dirty="0"/>
              <a:t> </a:t>
            </a:r>
            <a:r>
              <a:rPr lang="hr-HR" dirty="0" err="1"/>
              <a:t>can</a:t>
            </a:r>
            <a:r>
              <a:rPr lang="hr-HR" dirty="0"/>
              <a:t> </a:t>
            </a:r>
            <a:r>
              <a:rPr lang="hr-HR" dirty="0" err="1"/>
              <a:t>attend</a:t>
            </a:r>
            <a:r>
              <a:rPr lang="hr-HR" dirty="0"/>
              <a:t> </a:t>
            </a:r>
            <a:r>
              <a:rPr lang="hr-HR" dirty="0" err="1"/>
              <a:t>up</a:t>
            </a:r>
            <a:r>
              <a:rPr lang="hr-HR" dirty="0"/>
              <a:t> to </a:t>
            </a:r>
            <a:r>
              <a:rPr lang="hr-HR" dirty="0" err="1"/>
              <a:t>two</a:t>
            </a:r>
            <a:r>
              <a:rPr lang="hr-HR" dirty="0"/>
              <a:t> </a:t>
            </a:r>
            <a:r>
              <a:rPr lang="hr-HR" dirty="0" err="1"/>
              <a:t>courses</a:t>
            </a:r>
            <a:r>
              <a:rPr lang="hr-HR" dirty="0"/>
              <a:t> at </a:t>
            </a:r>
            <a:r>
              <a:rPr lang="hr-HR" dirty="0" err="1"/>
              <a:t>other</a:t>
            </a:r>
            <a:r>
              <a:rPr lang="hr-HR" dirty="0"/>
              <a:t> </a:t>
            </a:r>
            <a:r>
              <a:rPr lang="hr-HR" dirty="0" err="1"/>
              <a:t>faculties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hr-HR" dirty="0"/>
              <a:t>Mark </a:t>
            </a:r>
            <a:r>
              <a:rPr lang="hr-HR" dirty="0" err="1"/>
              <a:t>that</a:t>
            </a:r>
            <a:r>
              <a:rPr lang="hr-HR" dirty="0"/>
              <a:t> </a:t>
            </a:r>
            <a:r>
              <a:rPr lang="hr-HR" dirty="0" err="1"/>
              <a:t>option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Google </a:t>
            </a:r>
            <a:r>
              <a:rPr lang="hr-HR" dirty="0" err="1"/>
              <a:t>Survey</a:t>
            </a:r>
            <a:endParaRPr lang="hr-HR" dirty="0"/>
          </a:p>
          <a:p>
            <a:pPr marL="457200" indent="-457200">
              <a:buFont typeface="+mj-lt"/>
              <a:buAutoNum type="arabicPeriod"/>
            </a:pPr>
            <a:r>
              <a:rPr lang="hr-HR" dirty="0" err="1"/>
              <a:t>Send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following</a:t>
            </a:r>
            <a:r>
              <a:rPr lang="hr-HR" dirty="0"/>
              <a:t> </a:t>
            </a:r>
            <a:r>
              <a:rPr lang="hr-HR" dirty="0" err="1"/>
              <a:t>information</a:t>
            </a:r>
            <a:r>
              <a:rPr lang="hr-HR" dirty="0"/>
              <a:t> to toni.kliskic@fpzg.hr:</a:t>
            </a:r>
          </a:p>
          <a:p>
            <a:pPr lvl="1"/>
            <a:r>
              <a:rPr lang="hr-HR" dirty="0"/>
              <a:t>Student </a:t>
            </a:r>
            <a:r>
              <a:rPr lang="hr-HR" dirty="0" err="1"/>
              <a:t>name</a:t>
            </a:r>
            <a:endParaRPr lang="hr-HR" dirty="0"/>
          </a:p>
          <a:p>
            <a:pPr lvl="1"/>
            <a:r>
              <a:rPr lang="hr-HR" dirty="0"/>
              <a:t>Name of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course</a:t>
            </a:r>
            <a:endParaRPr lang="hr-HR" dirty="0"/>
          </a:p>
          <a:p>
            <a:pPr lvl="1"/>
            <a:r>
              <a:rPr lang="hr-HR" dirty="0"/>
              <a:t>Name of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faculty</a:t>
            </a:r>
            <a:r>
              <a:rPr lang="hr-HR" dirty="0"/>
              <a:t> </a:t>
            </a:r>
            <a:r>
              <a:rPr lang="hr-HR" dirty="0" err="1"/>
              <a:t>where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course</a:t>
            </a:r>
            <a:r>
              <a:rPr lang="hr-HR" dirty="0"/>
              <a:t>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hr-HR" dirty="0" err="1"/>
              <a:t>being</a:t>
            </a:r>
            <a:r>
              <a:rPr lang="hr-HR" dirty="0"/>
              <a:t> </a:t>
            </a:r>
            <a:r>
              <a:rPr lang="hr-HR" dirty="0" err="1"/>
              <a:t>held</a:t>
            </a:r>
            <a:endParaRPr lang="hr-HR" dirty="0"/>
          </a:p>
          <a:p>
            <a:pPr lvl="1"/>
            <a:r>
              <a:rPr lang="hr-HR" dirty="0" err="1"/>
              <a:t>Information</a:t>
            </a:r>
            <a:r>
              <a:rPr lang="hr-HR" dirty="0"/>
              <a:t> on </a:t>
            </a:r>
            <a:r>
              <a:rPr lang="hr-HR" dirty="0" err="1"/>
              <a:t>have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already</a:t>
            </a:r>
            <a:r>
              <a:rPr lang="hr-HR" dirty="0"/>
              <a:t> </a:t>
            </a:r>
            <a:r>
              <a:rPr lang="hr-HR" dirty="0" err="1"/>
              <a:t>signed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Learning</a:t>
            </a:r>
            <a:r>
              <a:rPr lang="hr-HR" dirty="0"/>
              <a:t> </a:t>
            </a:r>
            <a:r>
              <a:rPr lang="hr-HR" dirty="0" err="1"/>
              <a:t>Agreement</a:t>
            </a:r>
            <a:r>
              <a:rPr lang="hr-HR" dirty="0"/>
              <a:t> </a:t>
            </a:r>
            <a:r>
              <a:rPr lang="hr-HR" dirty="0" err="1"/>
              <a:t>with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faculty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question</a:t>
            </a:r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2988FF-78F7-422D-8BEA-93E0F96F6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8787" y="1832212"/>
            <a:ext cx="4790364" cy="319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262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97B77-D5F4-4C9E-AE5F-1F6D83B65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4400" dirty="0"/>
              <a:t>Procedure </a:t>
            </a:r>
            <a:r>
              <a:rPr lang="hr-HR" sz="4400" dirty="0" err="1"/>
              <a:t>when</a:t>
            </a:r>
            <a:r>
              <a:rPr lang="hr-HR" sz="4400" dirty="0"/>
              <a:t> </a:t>
            </a:r>
            <a:r>
              <a:rPr lang="hr-HR" sz="4400" dirty="0" err="1"/>
              <a:t>attending</a:t>
            </a:r>
            <a:r>
              <a:rPr lang="hr-HR" sz="4400" dirty="0"/>
              <a:t> </a:t>
            </a:r>
            <a:r>
              <a:rPr lang="hr-HR" sz="4400" dirty="0" err="1"/>
              <a:t>courses</a:t>
            </a:r>
            <a:r>
              <a:rPr lang="hr-HR" sz="4400" dirty="0"/>
              <a:t> at </a:t>
            </a:r>
            <a:r>
              <a:rPr lang="hr-HR" sz="4400" dirty="0" err="1"/>
              <a:t>other</a:t>
            </a:r>
            <a:r>
              <a:rPr lang="hr-HR" sz="4400" dirty="0"/>
              <a:t> </a:t>
            </a:r>
            <a:r>
              <a:rPr lang="hr-HR" sz="4400" dirty="0" err="1"/>
              <a:t>faculties</a:t>
            </a:r>
            <a:endParaRPr lang="hr-HR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9B612E-2654-4B2B-ADEF-7C5C396D31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hr-HR" sz="2400" dirty="0" err="1"/>
              <a:t>Pick</a:t>
            </a:r>
            <a:r>
              <a:rPr lang="hr-HR" sz="2400" dirty="0"/>
              <a:t> </a:t>
            </a:r>
            <a:r>
              <a:rPr lang="hr-HR" sz="2400" dirty="0" err="1"/>
              <a:t>up</a:t>
            </a:r>
            <a:r>
              <a:rPr lang="hr-HR" sz="2400" dirty="0"/>
              <a:t> </a:t>
            </a:r>
            <a:r>
              <a:rPr lang="hr-HR" sz="2400" dirty="0" err="1"/>
              <a:t>the</a:t>
            </a:r>
            <a:r>
              <a:rPr lang="hr-HR" sz="2400" dirty="0"/>
              <a:t> </a:t>
            </a:r>
            <a:r>
              <a:rPr lang="hr-HR" sz="2400" dirty="0" err="1"/>
              <a:t>Horizontal</a:t>
            </a:r>
            <a:r>
              <a:rPr lang="hr-HR" sz="2400" dirty="0"/>
              <a:t> </a:t>
            </a:r>
            <a:r>
              <a:rPr lang="hr-HR" sz="2400" dirty="0" err="1"/>
              <a:t>Mobility</a:t>
            </a:r>
            <a:r>
              <a:rPr lang="hr-HR" sz="2400" dirty="0"/>
              <a:t> </a:t>
            </a:r>
            <a:r>
              <a:rPr lang="hr-HR" sz="2400" dirty="0" err="1"/>
              <a:t>Form</a:t>
            </a:r>
            <a:r>
              <a:rPr lang="hr-HR" sz="2400" dirty="0"/>
              <a:t> at </a:t>
            </a:r>
            <a:r>
              <a:rPr lang="hr-HR" sz="2400" dirty="0" err="1"/>
              <a:t>the</a:t>
            </a:r>
            <a:r>
              <a:rPr lang="hr-HR" sz="2400" dirty="0"/>
              <a:t> Office for International </a:t>
            </a:r>
            <a:r>
              <a:rPr lang="hr-HR" sz="2400" dirty="0" err="1"/>
              <a:t>Cooperation</a:t>
            </a:r>
            <a:endParaRPr lang="hr-HR" sz="2400" dirty="0"/>
          </a:p>
          <a:p>
            <a:pPr marL="457200" indent="-457200">
              <a:buFont typeface="+mj-lt"/>
              <a:buAutoNum type="arabicPeriod"/>
            </a:pPr>
            <a:r>
              <a:rPr lang="hr-HR" sz="2400" dirty="0" err="1"/>
              <a:t>Fill</a:t>
            </a:r>
            <a:r>
              <a:rPr lang="hr-HR" sz="2400" dirty="0"/>
              <a:t> </a:t>
            </a:r>
            <a:r>
              <a:rPr lang="hr-HR" sz="2400" dirty="0" err="1"/>
              <a:t>in</a:t>
            </a:r>
            <a:r>
              <a:rPr lang="hr-HR" sz="2400" dirty="0"/>
              <a:t> </a:t>
            </a:r>
            <a:r>
              <a:rPr lang="hr-HR" sz="2400" dirty="0" err="1"/>
              <a:t>the</a:t>
            </a:r>
            <a:r>
              <a:rPr lang="hr-HR" sz="2400" dirty="0"/>
              <a:t> </a:t>
            </a:r>
            <a:r>
              <a:rPr lang="hr-HR" sz="2400" dirty="0" err="1"/>
              <a:t>Student’s</a:t>
            </a:r>
            <a:r>
              <a:rPr lang="hr-HR" sz="2400" dirty="0"/>
              <a:t> data </a:t>
            </a:r>
            <a:r>
              <a:rPr lang="hr-HR" sz="2400" dirty="0" err="1"/>
              <a:t>part</a:t>
            </a:r>
            <a:r>
              <a:rPr lang="hr-HR" sz="2400" dirty="0"/>
              <a:t> of </a:t>
            </a:r>
            <a:r>
              <a:rPr lang="hr-HR" sz="2400" dirty="0" err="1"/>
              <a:t>the</a:t>
            </a:r>
            <a:r>
              <a:rPr lang="hr-HR" sz="2400" dirty="0"/>
              <a:t> </a:t>
            </a:r>
            <a:r>
              <a:rPr lang="hr-HR" sz="2400" dirty="0" err="1"/>
              <a:t>form</a:t>
            </a:r>
            <a:endParaRPr lang="hr-HR" sz="2400" dirty="0"/>
          </a:p>
          <a:p>
            <a:pPr marL="457200" indent="-457200">
              <a:buFont typeface="+mj-lt"/>
              <a:buAutoNum type="arabicPeriod"/>
            </a:pPr>
            <a:r>
              <a:rPr lang="hr-HR" sz="2400" dirty="0" err="1"/>
              <a:t>Bring</a:t>
            </a:r>
            <a:r>
              <a:rPr lang="hr-HR" sz="2400" dirty="0"/>
              <a:t> </a:t>
            </a:r>
            <a:r>
              <a:rPr lang="hr-HR" sz="2400" dirty="0" err="1"/>
              <a:t>it</a:t>
            </a:r>
            <a:r>
              <a:rPr lang="hr-HR" sz="2400" dirty="0"/>
              <a:t> to </a:t>
            </a:r>
            <a:r>
              <a:rPr lang="hr-HR" sz="2400" dirty="0" err="1"/>
              <a:t>the</a:t>
            </a:r>
            <a:r>
              <a:rPr lang="hr-HR" sz="2400" dirty="0"/>
              <a:t> </a:t>
            </a:r>
            <a:r>
              <a:rPr lang="hr-HR" sz="2400" dirty="0" err="1"/>
              <a:t>Admission</a:t>
            </a:r>
            <a:r>
              <a:rPr lang="hr-HR" sz="2400" dirty="0"/>
              <a:t> Office to </a:t>
            </a:r>
            <a:r>
              <a:rPr lang="hr-HR" sz="2400" dirty="0" err="1"/>
              <a:t>have</a:t>
            </a:r>
            <a:r>
              <a:rPr lang="hr-HR" sz="2400" dirty="0"/>
              <a:t> </a:t>
            </a:r>
            <a:r>
              <a:rPr lang="hr-HR" sz="2400" dirty="0" err="1"/>
              <a:t>it</a:t>
            </a:r>
            <a:r>
              <a:rPr lang="hr-HR" sz="2400" dirty="0"/>
              <a:t> </a:t>
            </a:r>
            <a:r>
              <a:rPr lang="hr-HR" sz="2400" dirty="0" err="1"/>
              <a:t>signed</a:t>
            </a:r>
            <a:r>
              <a:rPr lang="hr-HR" sz="2400" dirty="0"/>
              <a:t> and </a:t>
            </a:r>
            <a:r>
              <a:rPr lang="hr-HR" sz="2400" dirty="0" err="1"/>
              <a:t>stamped</a:t>
            </a:r>
            <a:endParaRPr lang="hr-HR" sz="2400" dirty="0"/>
          </a:p>
          <a:p>
            <a:pPr marL="457200" indent="-457200">
              <a:buFont typeface="+mj-lt"/>
              <a:buAutoNum type="arabicPeriod"/>
            </a:pPr>
            <a:r>
              <a:rPr lang="hr-HR" sz="2400" dirty="0"/>
              <a:t>Take </a:t>
            </a:r>
            <a:r>
              <a:rPr lang="hr-HR" sz="2400" dirty="0" err="1"/>
              <a:t>it</a:t>
            </a:r>
            <a:r>
              <a:rPr lang="hr-HR" sz="2400" dirty="0"/>
              <a:t> to </a:t>
            </a:r>
            <a:r>
              <a:rPr lang="hr-HR" sz="2400" dirty="0" err="1"/>
              <a:t>the</a:t>
            </a:r>
            <a:r>
              <a:rPr lang="hr-HR" sz="2400" dirty="0"/>
              <a:t> </a:t>
            </a:r>
            <a:r>
              <a:rPr lang="hr-HR" sz="2400" dirty="0" err="1"/>
              <a:t>Filing</a:t>
            </a:r>
            <a:r>
              <a:rPr lang="hr-HR" sz="2400" dirty="0"/>
              <a:t> Office (</a:t>
            </a:r>
            <a:r>
              <a:rPr lang="hr-HR" sz="2400" dirty="0" err="1"/>
              <a:t>first</a:t>
            </a:r>
            <a:r>
              <a:rPr lang="hr-HR" sz="2400" dirty="0"/>
              <a:t> </a:t>
            </a:r>
            <a:r>
              <a:rPr lang="hr-HR" sz="2400" dirty="0" err="1"/>
              <a:t>floor</a:t>
            </a:r>
            <a:r>
              <a:rPr lang="hr-HR" sz="2400" dirty="0"/>
              <a:t>, </a:t>
            </a:r>
            <a:r>
              <a:rPr lang="hr-HR" sz="2400" dirty="0" err="1"/>
              <a:t>the</a:t>
            </a:r>
            <a:r>
              <a:rPr lang="hr-HR" sz="2400" dirty="0"/>
              <a:t> </a:t>
            </a:r>
            <a:r>
              <a:rPr lang="hr-HR" sz="2400" dirty="0" err="1"/>
              <a:t>first</a:t>
            </a:r>
            <a:r>
              <a:rPr lang="hr-HR" sz="2400" dirty="0"/>
              <a:t> </a:t>
            </a:r>
            <a:r>
              <a:rPr lang="hr-HR" sz="2400" dirty="0" err="1"/>
              <a:t>door</a:t>
            </a:r>
            <a:r>
              <a:rPr lang="hr-HR" sz="2400" dirty="0"/>
              <a:t> to </a:t>
            </a:r>
            <a:r>
              <a:rPr lang="hr-HR" sz="2400" dirty="0" err="1"/>
              <a:t>the</a:t>
            </a:r>
            <a:r>
              <a:rPr lang="hr-HR" sz="2400" dirty="0"/>
              <a:t> </a:t>
            </a:r>
            <a:r>
              <a:rPr lang="hr-HR" sz="2400" dirty="0" err="1"/>
              <a:t>right</a:t>
            </a:r>
            <a:r>
              <a:rPr lang="hr-HR" sz="2400" dirty="0"/>
              <a:t>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179C8A-79AD-4FD1-9D36-ED2EBE8F60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767" y="4923650"/>
            <a:ext cx="2190466" cy="193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634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57BA4-0438-4888-8DC8-4360349FB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4400" dirty="0"/>
              <a:t>Procedure </a:t>
            </a:r>
            <a:r>
              <a:rPr lang="hr-HR" sz="4400" dirty="0" err="1"/>
              <a:t>when</a:t>
            </a:r>
            <a:r>
              <a:rPr lang="hr-HR" sz="4400" dirty="0"/>
              <a:t> </a:t>
            </a:r>
            <a:r>
              <a:rPr lang="hr-HR" sz="4400" dirty="0" err="1"/>
              <a:t>attending</a:t>
            </a:r>
            <a:r>
              <a:rPr lang="hr-HR" sz="4400" dirty="0"/>
              <a:t> </a:t>
            </a:r>
            <a:r>
              <a:rPr lang="hr-HR" sz="4400" dirty="0" err="1"/>
              <a:t>courses</a:t>
            </a:r>
            <a:r>
              <a:rPr lang="hr-HR" sz="4400" dirty="0"/>
              <a:t> at </a:t>
            </a:r>
            <a:r>
              <a:rPr lang="hr-HR" sz="4400" dirty="0" err="1"/>
              <a:t>other</a:t>
            </a:r>
            <a:r>
              <a:rPr lang="hr-HR" sz="4400" dirty="0"/>
              <a:t> </a:t>
            </a:r>
            <a:r>
              <a:rPr lang="hr-HR" sz="4400" dirty="0" err="1"/>
              <a:t>faculties</a:t>
            </a:r>
            <a:endParaRPr lang="hr-HR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A758B2-9C7F-4249-BBEF-D7CF16F0E6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400" dirty="0"/>
              <a:t>Contact the Admission Office and International Cooperation Office at the faculty you wish to attend to receive permission to join the course</a:t>
            </a:r>
            <a:endParaRPr lang="hr-HR" sz="2400" dirty="0"/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Make and sign a new Learning Agreement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/>
              <a:t>The course professor has to fill in and sign second part of the Horizontal Mobility Form – information on the elective course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047165-2EBB-4FCF-A610-A84150D974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305" y="5056288"/>
            <a:ext cx="2095389" cy="179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683130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EDEBE7"/>
      </a:lt2>
      <a:accent1>
        <a:srgbClr val="5FA534"/>
      </a:accent1>
      <a:accent2>
        <a:srgbClr val="DCAB34"/>
      </a:accent2>
      <a:accent3>
        <a:srgbClr val="D26D23"/>
      </a:accent3>
      <a:accent4>
        <a:srgbClr val="972323"/>
      </a:accent4>
      <a:accent5>
        <a:srgbClr val="236797"/>
      </a:accent5>
      <a:accent6>
        <a:srgbClr val="2FB6C6"/>
      </a:accent6>
      <a:hlink>
        <a:srgbClr val="8FC639"/>
      </a:hlink>
      <a:folHlink>
        <a:srgbClr val="E7C272"/>
      </a:folHlink>
    </a:clrScheme>
    <a:fontScheme name="Gallery">
      <a:majorFont>
        <a:latin typeface="Palatino Linotype" panose="020405020505050303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AC464412-510E-4F2B-8947-A0DDBD02899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186</TotalTime>
  <Words>555</Words>
  <Application>Microsoft Office PowerPoint</Application>
  <PresentationFormat>Widescreen</PresentationFormat>
  <Paragraphs>77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Palatino Linotype</vt:lpstr>
      <vt:lpstr>Gallery</vt:lpstr>
      <vt:lpstr>Welcome to the Faculty of Political Science!</vt:lpstr>
      <vt:lpstr>PowerPoint Presentation</vt:lpstr>
      <vt:lpstr>Courses in English</vt:lpstr>
      <vt:lpstr>Choosing courses</vt:lpstr>
      <vt:lpstr>Learning Agreement</vt:lpstr>
      <vt:lpstr>How to change the Learning Agreement?</vt:lpstr>
      <vt:lpstr>Attending courses at other faculties</vt:lpstr>
      <vt:lpstr>Procedure when attending courses at other faculties</vt:lpstr>
      <vt:lpstr>Procedure when attending courses at other faculties</vt:lpstr>
      <vt:lpstr>Procedure when attending courses at other faculties</vt:lpstr>
      <vt:lpstr>Before leaving the Faculty</vt:lpstr>
      <vt:lpstr>Can students leave the Faculty earlier than planned (21/02/2020)?</vt:lpstr>
      <vt:lpstr>Admission office</vt:lpstr>
      <vt:lpstr>Contact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Faculty of Political Science!</dc:title>
  <dc:creator>Toni Kliškić</dc:creator>
  <cp:lastModifiedBy>Toni Kliškić</cp:lastModifiedBy>
  <cp:revision>22</cp:revision>
  <cp:lastPrinted>2019-09-30T08:17:20Z</cp:lastPrinted>
  <dcterms:created xsi:type="dcterms:W3CDTF">2018-09-25T12:05:53Z</dcterms:created>
  <dcterms:modified xsi:type="dcterms:W3CDTF">2019-09-30T08:25:14Z</dcterms:modified>
</cp:coreProperties>
</file>