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handoutMasterIdLst>
    <p:handoutMasterId r:id="rId17"/>
  </p:handout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0" r:id="rId14"/>
    <p:sldId id="269" r:id="rId15"/>
    <p:sldId id="268" r:id="rId16"/>
  </p:sldIdLst>
  <p:sldSz cx="12192000" cy="6858000"/>
  <p:notesSz cx="9866313" cy="67357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86" d="100"/>
          <a:sy n="86" d="100"/>
        </p:scale>
        <p:origin x="73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5402" cy="33795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588628" y="0"/>
            <a:ext cx="4275402" cy="33795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F3FF6C-3483-4448-8D0A-A2BAF5430296}" type="datetimeFigureOut">
              <a:rPr lang="hr-HR" smtClean="0"/>
              <a:t>17.1.2017.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397806"/>
            <a:ext cx="4275402" cy="33795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588628" y="6397806"/>
            <a:ext cx="4275402" cy="33795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4935F5-53F9-477E-A23D-80FFCDF514C0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1799236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1/17/2017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1/17/2017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mailto:dnikic@fpzg.hr" TargetMode="External"/><Relationship Id="rId2" Type="http://schemas.openxmlformats.org/officeDocument/2006/relationships/hyperlink" Target="mailto:antonela.cecura@fpzg.hr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47778" y="1020726"/>
            <a:ext cx="8644270" cy="4882936"/>
          </a:xfrm>
        </p:spPr>
        <p:txBody>
          <a:bodyPr>
            <a:normAutofit fontScale="90000"/>
          </a:bodyPr>
          <a:lstStyle/>
          <a:p>
            <a:br>
              <a:rPr lang="hr-HR" dirty="0"/>
            </a:br>
            <a:br>
              <a:rPr lang="hr-HR" dirty="0"/>
            </a:br>
            <a:br>
              <a:rPr lang="hr-HR" dirty="0"/>
            </a:br>
            <a:r>
              <a:rPr lang="hr-HR" sz="8000" dirty="0"/>
              <a:t>ERASMUS+</a:t>
            </a:r>
            <a:br>
              <a:rPr lang="hr-HR" sz="8000" dirty="0"/>
            </a:br>
            <a:r>
              <a:rPr lang="hr-HR" sz="8000" dirty="0"/>
              <a:t>studijski boravak</a:t>
            </a:r>
            <a:br>
              <a:rPr lang="hr-HR" dirty="0"/>
            </a:br>
            <a:endParaRPr lang="hr-H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19377" y="5752214"/>
            <a:ext cx="7985235" cy="606056"/>
          </a:xfrm>
        </p:spPr>
        <p:txBody>
          <a:bodyPr/>
          <a:lstStyle/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8590862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Potrebna dokumentacija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+mj-lt"/>
              <a:buAutoNum type="arabicPeriod"/>
            </a:pPr>
            <a:r>
              <a:rPr lang="hr-HR" dirty="0" err="1"/>
              <a:t>Europass</a:t>
            </a:r>
            <a:r>
              <a:rPr lang="hr-HR" dirty="0"/>
              <a:t> životopis – na hrvatskom jeziku</a:t>
            </a:r>
          </a:p>
          <a:p>
            <a:pPr>
              <a:buFont typeface="+mj-lt"/>
              <a:buAutoNum type="arabicPeriod"/>
            </a:pPr>
            <a:r>
              <a:rPr lang="hr-HR" dirty="0"/>
              <a:t>Motivacijsko pismo – na hrvatskom jeziku, do 300 riječi</a:t>
            </a:r>
          </a:p>
          <a:p>
            <a:pPr>
              <a:buFont typeface="+mj-lt"/>
              <a:buAutoNum type="arabicPeriod"/>
            </a:pPr>
            <a:r>
              <a:rPr lang="hr-HR" dirty="0"/>
              <a:t>Prijepis položenih ispita i ocjena iz referade</a:t>
            </a:r>
          </a:p>
          <a:p>
            <a:pPr>
              <a:buFont typeface="+mj-lt"/>
              <a:buAutoNum type="arabicPeriod"/>
            </a:pPr>
            <a:r>
              <a:rPr lang="hr-HR" dirty="0"/>
              <a:t>Potvrdu o upisanom semestru iz referade (ISVU sustava)</a:t>
            </a:r>
          </a:p>
          <a:p>
            <a:pPr>
              <a:buFont typeface="+mj-lt"/>
              <a:buAutoNum type="arabicPeriod"/>
            </a:pPr>
            <a:r>
              <a:rPr lang="hr-HR" dirty="0"/>
              <a:t>Dokaz o znanju jezika na kojem se izvodi nastava – minimalno B2</a:t>
            </a:r>
          </a:p>
          <a:p>
            <a:pPr>
              <a:buFont typeface="+mj-lt"/>
              <a:buAutoNum type="arabicPeriod"/>
            </a:pPr>
            <a:r>
              <a:rPr lang="hr-HR" dirty="0" err="1"/>
              <a:t>Approval</a:t>
            </a:r>
            <a:r>
              <a:rPr lang="hr-HR" dirty="0"/>
              <a:t> </a:t>
            </a:r>
            <a:r>
              <a:rPr lang="hr-HR" dirty="0" err="1"/>
              <a:t>form</a:t>
            </a:r>
            <a:r>
              <a:rPr lang="hr-HR" dirty="0"/>
              <a:t> for </a:t>
            </a:r>
            <a:r>
              <a:rPr lang="hr-HR" dirty="0" err="1"/>
              <a:t>final</a:t>
            </a:r>
            <a:r>
              <a:rPr lang="hr-HR" dirty="0"/>
              <a:t> </a:t>
            </a:r>
            <a:r>
              <a:rPr lang="hr-HR" dirty="0" err="1"/>
              <a:t>thesis</a:t>
            </a:r>
            <a:r>
              <a:rPr lang="hr-HR" dirty="0"/>
              <a:t> – ako se želi pisati završni rad*</a:t>
            </a:r>
          </a:p>
          <a:p>
            <a:pPr>
              <a:buFont typeface="+mj-lt"/>
              <a:buAutoNum type="arabicPeriod"/>
            </a:pPr>
            <a:r>
              <a:rPr lang="hr-HR" dirty="0"/>
              <a:t>Studenti s invaliditetom - potvrdu ovlaštene ustanove iz koje se vidi stupanj invaliditeta</a:t>
            </a:r>
          </a:p>
          <a:p>
            <a:pPr>
              <a:buFont typeface="+mj-lt"/>
              <a:buAutoNum type="arabicPeriod"/>
            </a:pPr>
            <a:r>
              <a:rPr lang="hr-HR" dirty="0"/>
              <a:t>Studenti slabijeg socioekonomskog statusa – dodatni dokumenti</a:t>
            </a: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5466671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Slabiji socioekonomski status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/>
              <a:t>Potrebno je priložiti:</a:t>
            </a:r>
          </a:p>
          <a:p>
            <a:r>
              <a:rPr lang="hr-HR" dirty="0"/>
              <a:t>potvrdu nadležne porezne uprave za sve članove zajedničkog kućanstva za zadnju dostupnu kalendarsku godinu u trenutku predaje natječajne dokumentacije (izvaditi i za sebe)</a:t>
            </a:r>
          </a:p>
          <a:p>
            <a:r>
              <a:rPr lang="hr-HR" dirty="0"/>
              <a:t>za članove zajedničkog kućanstva koji su u mirovini ili su korisnici obiteljske mirovine potrebno je priložiti, uz potvrdu PU, i potvrdu nadležne ustanove za mirovinsko osiguranje o visini isplaćene mirovine za zadnju dostupnu kalendarsku godinu u trenutku predaje natječajne dokumentacije</a:t>
            </a:r>
          </a:p>
          <a:p>
            <a:r>
              <a:rPr lang="hr-HR" dirty="0"/>
              <a:t>popunjena </a:t>
            </a:r>
            <a:r>
              <a:rPr lang="hr-HR" b="1" dirty="0"/>
              <a:t>izjava o članovima zajedničkog kućanstva </a:t>
            </a:r>
            <a:r>
              <a:rPr lang="hr-HR" dirty="0"/>
              <a:t>– u privitku natječaja</a:t>
            </a:r>
          </a:p>
        </p:txBody>
      </p:sp>
    </p:spTree>
    <p:extLst>
      <p:ext uri="{BB962C8B-B14F-4D97-AF65-F5344CB8AC3E}">
        <p14:creationId xmlns:p14="http://schemas.microsoft.com/office/powerpoint/2010/main" val="16719285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Potvrde o znanju jezika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/>
              <a:t>Potvrda fakulteta</a:t>
            </a:r>
          </a:p>
          <a:p>
            <a:r>
              <a:rPr lang="hr-HR" dirty="0"/>
              <a:t>Studenti koji su u inozemstvu završili neku razinu studija na stranom jeziku – kopija diplome</a:t>
            </a:r>
          </a:p>
          <a:p>
            <a:r>
              <a:rPr lang="hr-HR" dirty="0"/>
              <a:t>Završena srednja škola na stranom jeziku</a:t>
            </a:r>
          </a:p>
          <a:p>
            <a:r>
              <a:rPr lang="hr-HR" dirty="0"/>
              <a:t>Potvrda škole stranih jezika</a:t>
            </a:r>
          </a:p>
          <a:p>
            <a:r>
              <a:rPr lang="hr-HR" dirty="0"/>
              <a:t>Međunarodni certifikati</a:t>
            </a:r>
          </a:p>
          <a:p>
            <a:r>
              <a:rPr lang="hr-HR" dirty="0"/>
              <a:t>Iznimka - studenti kojima je relevantni strani jezik materinji jezik</a:t>
            </a: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4261183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Budite prvi!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err="1"/>
              <a:t>Leuphana</a:t>
            </a:r>
            <a:r>
              <a:rPr lang="hr-HR" dirty="0"/>
              <a:t> </a:t>
            </a:r>
            <a:r>
              <a:rPr lang="hr-HR" dirty="0" err="1"/>
              <a:t>Universität</a:t>
            </a:r>
            <a:r>
              <a:rPr lang="hr-HR" dirty="0"/>
              <a:t> </a:t>
            </a:r>
            <a:r>
              <a:rPr lang="hr-HR" dirty="0" err="1"/>
              <a:t>Lüneburg</a:t>
            </a:r>
            <a:r>
              <a:rPr lang="hr-HR" dirty="0"/>
              <a:t> (blizu Hamburga) – politolozi (njem i </a:t>
            </a:r>
            <a:r>
              <a:rPr lang="hr-HR" dirty="0" err="1"/>
              <a:t>eng</a:t>
            </a:r>
            <a:r>
              <a:rPr lang="hr-HR" dirty="0"/>
              <a:t>)</a:t>
            </a:r>
          </a:p>
          <a:p>
            <a:r>
              <a:rPr lang="hr-HR" dirty="0" err="1"/>
              <a:t>Ruhr</a:t>
            </a:r>
            <a:r>
              <a:rPr lang="hr-HR" dirty="0"/>
              <a:t>- </a:t>
            </a:r>
            <a:r>
              <a:rPr lang="hr-HR" dirty="0" err="1"/>
              <a:t>Universität</a:t>
            </a:r>
            <a:r>
              <a:rPr lang="hr-HR" dirty="0"/>
              <a:t> </a:t>
            </a:r>
            <a:r>
              <a:rPr lang="hr-HR" dirty="0" err="1"/>
              <a:t>Bochum</a:t>
            </a:r>
            <a:r>
              <a:rPr lang="hr-HR" dirty="0"/>
              <a:t> (blizu Dortmunda) – politolozi (njem i </a:t>
            </a:r>
            <a:r>
              <a:rPr lang="hr-HR" dirty="0" err="1"/>
              <a:t>eng</a:t>
            </a:r>
            <a:r>
              <a:rPr lang="hr-HR" dirty="0"/>
              <a:t>)</a:t>
            </a:r>
          </a:p>
          <a:p>
            <a:r>
              <a:rPr lang="hr-HR" dirty="0" err="1"/>
              <a:t>Comenius</a:t>
            </a:r>
            <a:r>
              <a:rPr lang="hr-HR" dirty="0"/>
              <a:t> University </a:t>
            </a:r>
            <a:r>
              <a:rPr lang="hr-HR" dirty="0" err="1"/>
              <a:t>in</a:t>
            </a:r>
            <a:r>
              <a:rPr lang="hr-HR" dirty="0"/>
              <a:t> Bratislava – </a:t>
            </a:r>
            <a:r>
              <a:rPr lang="hr-HR" dirty="0" err="1"/>
              <a:t>Faculty</a:t>
            </a:r>
            <a:r>
              <a:rPr lang="hr-HR" dirty="0"/>
              <a:t> </a:t>
            </a:r>
            <a:r>
              <a:rPr lang="hr-HR" dirty="0" err="1"/>
              <a:t>of</a:t>
            </a:r>
            <a:r>
              <a:rPr lang="hr-HR" dirty="0"/>
              <a:t> </a:t>
            </a:r>
            <a:r>
              <a:rPr lang="hr-HR" dirty="0" err="1"/>
              <a:t>social</a:t>
            </a:r>
            <a:r>
              <a:rPr lang="hr-HR" dirty="0"/>
              <a:t> and </a:t>
            </a:r>
            <a:r>
              <a:rPr lang="hr-HR" dirty="0" err="1"/>
              <a:t>economic</a:t>
            </a:r>
            <a:r>
              <a:rPr lang="hr-HR" dirty="0"/>
              <a:t> </a:t>
            </a:r>
            <a:r>
              <a:rPr lang="hr-HR" dirty="0" err="1"/>
              <a:t>sciences</a:t>
            </a:r>
            <a:r>
              <a:rPr lang="hr-HR" dirty="0"/>
              <a:t> - politolozi – (</a:t>
            </a:r>
            <a:r>
              <a:rPr lang="hr-HR" dirty="0" err="1"/>
              <a:t>eng</a:t>
            </a:r>
            <a:r>
              <a:rPr lang="hr-HR" dirty="0"/>
              <a:t> + nude besplatan tečaj slovačkog)</a:t>
            </a:r>
          </a:p>
          <a:p>
            <a:r>
              <a:rPr lang="hr-HR" dirty="0" err="1"/>
              <a:t>Universita</a:t>
            </a:r>
            <a:r>
              <a:rPr lang="hr-HR" dirty="0"/>
              <a:t> </a:t>
            </a:r>
            <a:r>
              <a:rPr lang="hr-HR" dirty="0" err="1"/>
              <a:t>degli</a:t>
            </a:r>
            <a:r>
              <a:rPr lang="hr-HR" dirty="0"/>
              <a:t> </a:t>
            </a:r>
            <a:r>
              <a:rPr lang="hr-HR" dirty="0" err="1"/>
              <a:t>studi</a:t>
            </a:r>
            <a:r>
              <a:rPr lang="hr-HR" dirty="0"/>
              <a:t> di </a:t>
            </a:r>
            <a:r>
              <a:rPr lang="hr-HR" dirty="0" err="1"/>
              <a:t>Firenze</a:t>
            </a:r>
            <a:r>
              <a:rPr lang="hr-HR" dirty="0"/>
              <a:t> – politolozi - potrebno poznavanje talijanskog</a:t>
            </a:r>
          </a:p>
          <a:p>
            <a:r>
              <a:rPr lang="hr-HR" dirty="0"/>
              <a:t>Vytautas </a:t>
            </a:r>
            <a:r>
              <a:rPr lang="hr-HR" dirty="0" err="1"/>
              <a:t>Magnus</a:t>
            </a:r>
            <a:r>
              <a:rPr lang="hr-HR" dirty="0"/>
              <a:t> University, Litva – novinari i politolozi – </a:t>
            </a:r>
            <a:r>
              <a:rPr lang="hr-HR" dirty="0" err="1"/>
              <a:t>eng</a:t>
            </a:r>
            <a:endParaRPr lang="hr-HR" dirty="0"/>
          </a:p>
          <a:p>
            <a:r>
              <a:rPr lang="hr-HR" dirty="0"/>
              <a:t>Vilnius University, Litva – politolozi - </a:t>
            </a:r>
            <a:r>
              <a:rPr lang="hr-HR" dirty="0" err="1"/>
              <a:t>eng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7649959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Gdje želite ići na razmjenu?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hr-HR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hr-HR" dirty="0">
                <a:solidFill>
                  <a:schemeClr val="tx1">
                    <a:lumMod val="95000"/>
                    <a:lumOff val="5000"/>
                  </a:schemeClr>
                </a:solidFill>
              </a:rPr>
              <a:t>Austrija, Bugarska, Češka, Finska, Francuska, Grčka, Italija, Litva, Mađarska, Nizozemska, Njemačka, Poljska, Slovačka, Slovenija, Španjolska, Švedska, Turska</a:t>
            </a:r>
          </a:p>
          <a:p>
            <a:pPr marL="0" indent="0"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9196056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Kontakt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>
                <a:solidFill>
                  <a:schemeClr val="tx1"/>
                </a:solidFill>
              </a:rPr>
              <a:t>Ured za međunarodnu suradnju FPZG-a – Antonela </a:t>
            </a:r>
            <a:r>
              <a:rPr lang="hr-HR" dirty="0" err="1">
                <a:solidFill>
                  <a:schemeClr val="tx1"/>
                </a:solidFill>
              </a:rPr>
              <a:t>Čečura</a:t>
            </a:r>
            <a:endParaRPr lang="hr-HR" dirty="0">
              <a:solidFill>
                <a:schemeClr val="tx1"/>
              </a:solidFill>
            </a:endParaRPr>
          </a:p>
          <a:p>
            <a:endParaRPr lang="hr-HR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hr-HR" dirty="0">
                <a:solidFill>
                  <a:schemeClr val="tx1"/>
                </a:solidFill>
                <a:hlinkClick r:id="rId2"/>
              </a:rPr>
              <a:t>antonela.cecura@fpzg.hr</a:t>
            </a:r>
            <a:endParaRPr lang="hr-HR" dirty="0">
              <a:solidFill>
                <a:schemeClr val="tx1"/>
              </a:solidFill>
            </a:endParaRPr>
          </a:p>
          <a:p>
            <a:endParaRPr lang="hr-HR" dirty="0"/>
          </a:p>
          <a:p>
            <a:r>
              <a:rPr lang="hr-HR" dirty="0"/>
              <a:t>ECTS koordinator FPZG-a: dr. Dario Nikić Čakar</a:t>
            </a:r>
          </a:p>
          <a:p>
            <a:endParaRPr lang="hr-HR" dirty="0"/>
          </a:p>
          <a:p>
            <a:pPr marL="0" indent="0" algn="ctr">
              <a:buNone/>
            </a:pPr>
            <a:r>
              <a:rPr lang="hr-HR" dirty="0">
                <a:hlinkClick r:id="rId3"/>
              </a:rPr>
              <a:t>dnikic@fpzg.hr</a:t>
            </a:r>
            <a:endParaRPr lang="hr-HR" dirty="0"/>
          </a:p>
          <a:p>
            <a:pPr marL="0" indent="0" algn="ctr"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872722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Prije prijave na natječaj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/>
              <a:t>Informirati se o željenom stranom Sveučilištu</a:t>
            </a:r>
          </a:p>
          <a:p>
            <a:pPr marL="0" indent="0">
              <a:buNone/>
            </a:pPr>
            <a:endParaRPr lang="hr-HR" dirty="0"/>
          </a:p>
          <a:p>
            <a:r>
              <a:rPr lang="hr-HR" dirty="0"/>
              <a:t>Obratiti pozornost na: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hr-HR" dirty="0"/>
              <a:t>Ponudu kolegija (politologija ili novinarstvo)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hr-HR" dirty="0"/>
              <a:t>Jezik na kojem se izvode kolegiji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hr-HR" dirty="0"/>
              <a:t>Mogućnost priznavanja obaveznih kolegija</a:t>
            </a:r>
          </a:p>
          <a:p>
            <a:pPr>
              <a:buFont typeface="Wingdings" panose="05000000000000000000" pitchFamily="2" charset="2"/>
              <a:buChar char="§"/>
            </a:pPr>
            <a:endParaRPr lang="hr-HR" dirty="0"/>
          </a:p>
          <a:p>
            <a:pPr>
              <a:buFont typeface="Wingdings" panose="05000000000000000000" pitchFamily="2" charset="2"/>
              <a:buChar char="§"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2781957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Tko se može prijaviti na natječaj?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/>
              <a:t>Svi redovni studenti Fakulteta političkih znanosti – preddiplomski, diplomski, postdiplomski studij koji su ostvarili minimalno 60 ECTS bodova</a:t>
            </a:r>
          </a:p>
          <a:p>
            <a:endParaRPr lang="hr-HR" dirty="0"/>
          </a:p>
          <a:p>
            <a:r>
              <a:rPr lang="hr-HR" dirty="0"/>
              <a:t>Mobilnost se ne može ostvariti: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hr-HR" dirty="0"/>
              <a:t>		- na 1. godini preddiplomskog studija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hr-HR" dirty="0"/>
              <a:t>		- u zimskom semestru 1. godine diplomskog studija</a:t>
            </a:r>
          </a:p>
          <a:p>
            <a:pPr marL="0" indent="0"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1071272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Trajanje mobilnosti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hr-HR" dirty="0"/>
              <a:t>Od 3 do 12 mjeseci</a:t>
            </a:r>
          </a:p>
          <a:p>
            <a:r>
              <a:rPr lang="hr-HR" dirty="0"/>
              <a:t>U pravilu 5 ili 6 mjeseci (ovisno o trajanju semestra na stranom Sveučilištu)</a:t>
            </a:r>
          </a:p>
          <a:p>
            <a:endParaRPr lang="hr-HR" dirty="0"/>
          </a:p>
          <a:p>
            <a:r>
              <a:rPr lang="hr-HR" dirty="0"/>
              <a:t>Ograničenja trajanja mobilnosti: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hr-HR" dirty="0"/>
              <a:t>12 mjeseci za svaku razinu studija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hr-HR" dirty="0"/>
              <a:t>ukupno trajanje mobilnosti ne može biti duže od polovice trajanja određenog studijskog programa (politolozi na diplomskom mogu ići na maksimalno 6 mjeseci)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hr-HR" dirty="0"/>
              <a:t>Na Natječaj se NE mogu prijaviti studenti koji su u akademskim godinama 2015./16. ili 2016./17. bili odabrani za Erasmus+ studijski boravak, a odustali su od mobilnosti nakon zadanih rokova</a:t>
            </a: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1345394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Financijska potpora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/>
              <a:t>Pokriva samo dio troškova života</a:t>
            </a:r>
          </a:p>
          <a:p>
            <a:endParaRPr lang="hr-HR" dirty="0"/>
          </a:p>
          <a:p>
            <a:r>
              <a:rPr lang="hr-HR" dirty="0"/>
              <a:t>360€ - Bugarska, Litva, Mađarska, Poljska, Slovačka</a:t>
            </a:r>
          </a:p>
          <a:p>
            <a:r>
              <a:rPr lang="hr-HR" dirty="0"/>
              <a:t>410€ - Češka, Njemačka, Grčka, Španjolska, Nizozemska, Slovenija, Turska</a:t>
            </a:r>
          </a:p>
          <a:p>
            <a:r>
              <a:rPr lang="hr-HR" dirty="0"/>
              <a:t>460€ - Francuska, Italija, Austrija, Finska, Švedska</a:t>
            </a:r>
          </a:p>
          <a:p>
            <a:endParaRPr lang="hr-HR" dirty="0"/>
          </a:p>
          <a:p>
            <a:r>
              <a:rPr lang="hr-HR" dirty="0"/>
              <a:t>Na studijski boravak se može ići kao zero-</a:t>
            </a:r>
            <a:r>
              <a:rPr lang="hr-HR" dirty="0" err="1"/>
              <a:t>grant</a:t>
            </a:r>
            <a:r>
              <a:rPr lang="hr-HR" dirty="0"/>
              <a:t> student (bez stipendije)</a:t>
            </a: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6476665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Dodatna financijska potpora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dirty="0"/>
              <a:t>Studenti s invaliditetom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hr-HR" dirty="0"/>
              <a:t>	potrebno naznačiti u prijavi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hr-HR" dirty="0"/>
              <a:t>	uz prijavu priložiti i potvrdu ovlaštene ustanove iz koje se vidi stupanj 	 	     	  invaliditeta</a:t>
            </a:r>
          </a:p>
          <a:p>
            <a:r>
              <a:rPr lang="hr-HR" dirty="0"/>
              <a:t>Studenti slabijeg socioekonomskog statusa + 200€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hr-HR" dirty="0"/>
              <a:t>	potrebno naznačiti u prijavi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hr-HR" dirty="0"/>
              <a:t>	prosječni mjesečni prihod po članu kućanstva ne prelazi 2.161,90 kuna (2016.)</a:t>
            </a:r>
          </a:p>
          <a:p>
            <a:r>
              <a:rPr lang="hr-HR" dirty="0"/>
              <a:t>studenti azilanti, strani studenti pod supsidijarnom zaštitom</a:t>
            </a: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7660528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Kriteriji za odabir kandidata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/>
              <a:t>Motivacijsko pisma – 0 do 3 boda</a:t>
            </a:r>
          </a:p>
          <a:p>
            <a:endParaRPr lang="hr-HR" dirty="0"/>
          </a:p>
          <a:p>
            <a:r>
              <a:rPr lang="hr-HR" dirty="0"/>
              <a:t>Poznavanje jezika – B2=1 bod, C1=2 boda, C2=3 boda</a:t>
            </a:r>
          </a:p>
          <a:p>
            <a:endParaRPr lang="hr-HR" dirty="0"/>
          </a:p>
          <a:p>
            <a:r>
              <a:rPr lang="hr-HR" dirty="0"/>
              <a:t>Prosjek ocjena – od 1 do 5, na dvije decimale, množi se s ponderom 1.5</a:t>
            </a: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798266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Postupak prijave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/>
              <a:t>Ispuniti i poslati online prijavu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hr-HR" dirty="0"/>
              <a:t>slati samo jednu online prijavu – moguće odabrati do tri različita  	 	  inozemna sveučilišta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hr-HR" dirty="0"/>
              <a:t>u slučaju višestrukih online prijava, sve će se prijave automatski smatrati   	 odbijenima</a:t>
            </a:r>
          </a:p>
          <a:p>
            <a:pPr>
              <a:buFont typeface="Wingdings" panose="05000000000000000000" pitchFamily="2" charset="2"/>
              <a:buChar char="§"/>
            </a:pPr>
            <a:endParaRPr lang="hr-HR" dirty="0"/>
          </a:p>
          <a:p>
            <a:r>
              <a:rPr lang="hr-HR" dirty="0"/>
              <a:t>Isprintati online prijavu, potpisati se i predati zajedno sa svom potrebnom dokumentacijom u Ured za međunarodnu suradnju </a:t>
            </a:r>
          </a:p>
        </p:txBody>
      </p:sp>
    </p:spTree>
    <p:extLst>
      <p:ext uri="{BB962C8B-B14F-4D97-AF65-F5344CB8AC3E}">
        <p14:creationId xmlns:p14="http://schemas.microsoft.com/office/powerpoint/2010/main" val="2938216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Online prijava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/>
              <a:t>Pročitati upute za online prijavu objavljene kao dodatak natječaju</a:t>
            </a:r>
          </a:p>
          <a:p>
            <a:endParaRPr lang="hr-HR" dirty="0"/>
          </a:p>
          <a:p>
            <a:r>
              <a:rPr lang="hr-HR" dirty="0"/>
              <a:t>Ako se prvi put prijavljujete za Erasmus+ program mobilnosti registrirajte se kako bi dobili korisničko ime i lozinku</a:t>
            </a:r>
          </a:p>
          <a:p>
            <a:endParaRPr lang="hr-HR" dirty="0"/>
          </a:p>
          <a:p>
            <a:pPr marL="0" indent="0"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783619347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511</TotalTime>
  <Words>659</Words>
  <Application>Microsoft Office PowerPoint</Application>
  <PresentationFormat>Widescreen</PresentationFormat>
  <Paragraphs>93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Calibri</vt:lpstr>
      <vt:lpstr>Century Gothic</vt:lpstr>
      <vt:lpstr>Wingdings</vt:lpstr>
      <vt:lpstr>Wingdings 3</vt:lpstr>
      <vt:lpstr>Wisp</vt:lpstr>
      <vt:lpstr>   ERASMUS+ studijski boravak </vt:lpstr>
      <vt:lpstr>Prije prijave na natječaj</vt:lpstr>
      <vt:lpstr>Tko se može prijaviti na natječaj?</vt:lpstr>
      <vt:lpstr>Trajanje mobilnosti</vt:lpstr>
      <vt:lpstr>Financijska potpora</vt:lpstr>
      <vt:lpstr>Dodatna financijska potpora</vt:lpstr>
      <vt:lpstr>Kriteriji za odabir kandidata</vt:lpstr>
      <vt:lpstr>Postupak prijave</vt:lpstr>
      <vt:lpstr>Online prijava</vt:lpstr>
      <vt:lpstr>Potrebna dokumentacija</vt:lpstr>
      <vt:lpstr>Slabiji socioekonomski status</vt:lpstr>
      <vt:lpstr>Potvrde o znanju jezika</vt:lpstr>
      <vt:lpstr>Budite prvi!</vt:lpstr>
      <vt:lpstr>Gdje želite ići na razmjenu?</vt:lpstr>
      <vt:lpstr>Kontakt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ERASMUS+ studijski boravak </dc:title>
  <dc:creator>Toni</dc:creator>
  <cp:lastModifiedBy>Toni</cp:lastModifiedBy>
  <cp:revision>28</cp:revision>
  <cp:lastPrinted>2017-01-16T09:42:56Z</cp:lastPrinted>
  <dcterms:created xsi:type="dcterms:W3CDTF">2016-12-21T10:04:42Z</dcterms:created>
  <dcterms:modified xsi:type="dcterms:W3CDTF">2017-01-17T12:33:03Z</dcterms:modified>
</cp:coreProperties>
</file>