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7" r:id="rId10"/>
    <p:sldId id="276" r:id="rId11"/>
    <p:sldId id="264" r:id="rId12"/>
    <p:sldId id="266" r:id="rId13"/>
    <p:sldId id="269" r:id="rId14"/>
    <p:sldId id="275" r:id="rId15"/>
    <p:sldId id="268" r:id="rId16"/>
    <p:sldId id="270" r:id="rId17"/>
    <p:sldId id="271" r:id="rId18"/>
    <p:sldId id="272" r:id="rId19"/>
    <p:sldId id="273" r:id="rId20"/>
    <p:sldId id="274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1054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3190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49597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1647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07681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04614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6443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3143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479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3827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8813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0182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499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8467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574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5293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2809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930EA03-C9CE-464F-B4B9-8A7FD03543B0}" type="datetimeFigureOut">
              <a:rPr lang="hr-HR" smtClean="0"/>
              <a:t>25.11.2016.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9F8AC63-6473-45FF-ABC9-020586099C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1582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unizg.moveonnet.eu/moveonline/outgoing/welcome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rucna-praksa/dokumenti-i-obrasci/2015-2016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iningexperience.org/" TargetMode="External"/><Relationship Id="rId7" Type="http://schemas.openxmlformats.org/officeDocument/2006/relationships/hyperlink" Target="https://ec.europa.eu/eures/droppin/en" TargetMode="External"/><Relationship Id="rId2" Type="http://schemas.openxmlformats.org/officeDocument/2006/relationships/hyperlink" Target="http://erasmusintern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o-net.org/" TargetMode="External"/><Relationship Id="rId5" Type="http://schemas.openxmlformats.org/officeDocument/2006/relationships/hyperlink" Target="http://www.praxisnetwork.eu/" TargetMode="External"/><Relationship Id="rId4" Type="http://schemas.openxmlformats.org/officeDocument/2006/relationships/hyperlink" Target="http://globalplacement.com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tkliskic@fpzg.hr" TargetMode="External"/><Relationship Id="rId2" Type="http://schemas.openxmlformats.org/officeDocument/2006/relationships/hyperlink" Target="mailto:odlazni@fpzg.h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134608" y="682468"/>
            <a:ext cx="10512299" cy="2766528"/>
          </a:xfrm>
        </p:spPr>
        <p:txBody>
          <a:bodyPr>
            <a:normAutofit/>
          </a:bodyPr>
          <a:lstStyle/>
          <a:p>
            <a:r>
              <a:rPr lang="hr-HR" sz="7000" dirty="0">
                <a:solidFill>
                  <a:schemeClr val="accent1">
                    <a:lumMod val="75000"/>
                  </a:schemeClr>
                </a:solidFill>
              </a:rPr>
              <a:t>ERASMUS+ Stručna praksa</a:t>
            </a:r>
          </a:p>
        </p:txBody>
      </p:sp>
    </p:spTree>
    <p:extLst>
      <p:ext uri="{BB962C8B-B14F-4D97-AF65-F5344CB8AC3E}">
        <p14:creationId xmlns:p14="http://schemas.microsoft.com/office/powerpoint/2010/main" val="487438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dirty="0">
                <a:solidFill>
                  <a:schemeClr val="accent1">
                    <a:lumMod val="75000"/>
                  </a:schemeClr>
                </a:solidFill>
              </a:rPr>
              <a:t>Česte pogreške u motivacijskom pismu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Obraćanje poslodavcu umjesto sveučilištu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„idem na studentsku razmjenu” – riječ je o praksi, studijski boravak je nešto drugo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„idem u inozemstvo” – preciznije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„idem na praksu” – ne navede se ni država, ni poslodavac, ni motivacija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Nedostaje okvirni plan rada</a:t>
            </a:r>
          </a:p>
        </p:txBody>
      </p:sp>
    </p:spTree>
    <p:extLst>
      <p:ext uri="{BB962C8B-B14F-4D97-AF65-F5344CB8AC3E}">
        <p14:creationId xmlns:p14="http://schemas.microsoft.com/office/powerpoint/2010/main" val="1146112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Online prijava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Otvorite link koji se nalazi u natječaju: 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https://unizg.moveonnet.eu/moveonline/outgoing/welcome.php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Registrirajte se kako bi dobili  korisničko ime i lozinku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Ispunite online prijavu</a:t>
            </a:r>
          </a:p>
        </p:txBody>
      </p:sp>
    </p:spTree>
    <p:extLst>
      <p:ext uri="{BB962C8B-B14F-4D97-AF65-F5344CB8AC3E}">
        <p14:creationId xmlns:p14="http://schemas.microsoft.com/office/powerpoint/2010/main" val="155455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35" y="0"/>
            <a:ext cx="5735783" cy="665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51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955460" cy="6047509"/>
          </a:xfrm>
        </p:spPr>
      </p:pic>
    </p:spTree>
    <p:extLst>
      <p:ext uri="{BB962C8B-B14F-4D97-AF65-F5344CB8AC3E}">
        <p14:creationId xmlns:p14="http://schemas.microsoft.com/office/powerpoint/2010/main" val="2734832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Česte pogreške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Studenti se ne potpišu na online prijavu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Šalju više od jedne prijave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U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acception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confirmationu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Ne napišu punu adresu poslodavca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ne navedu točan period boravka, nedostaje pečat</a:t>
            </a:r>
          </a:p>
        </p:txBody>
      </p:sp>
    </p:spTree>
    <p:extLst>
      <p:ext uri="{BB962C8B-B14F-4D97-AF65-F5344CB8AC3E}">
        <p14:creationId xmlns:p14="http://schemas.microsoft.com/office/powerpoint/2010/main" val="1065624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00164" cy="5838910"/>
          </a:xfrm>
        </p:spPr>
      </p:pic>
    </p:spTree>
    <p:extLst>
      <p:ext uri="{BB962C8B-B14F-4D97-AF65-F5344CB8AC3E}">
        <p14:creationId xmlns:p14="http://schemas.microsoft.com/office/powerpoint/2010/main" val="378213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Odabrani kandidati sklapaju: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Traineeships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(student, fakultet i 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Ugovor o stručnoj praksi (student i sveučilište)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Polica osiguranja – zdravstveno, osiguranje od nezgode na radnom mjestu i osiguranje od odgovornosti (student i osiguravajuća kuća)</a:t>
            </a:r>
          </a:p>
        </p:txBody>
      </p:sp>
    </p:spTree>
    <p:extLst>
      <p:ext uri="{BB962C8B-B14F-4D97-AF65-F5344CB8AC3E}">
        <p14:creationId xmlns:p14="http://schemas.microsoft.com/office/powerpoint/2010/main" val="3148356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Ispunjavaju ga student, ured za </a:t>
            </a:r>
            <a:r>
              <a:rPr lang="hr-HR">
                <a:solidFill>
                  <a:schemeClr val="accent1">
                    <a:lumMod val="75000"/>
                  </a:schemeClr>
                </a:solidFill>
              </a:rPr>
              <a:t>međunarodnu suradnju 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 institucija u kojoj se obavlja stručna praksa</a:t>
            </a:r>
          </a:p>
          <a:p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i ostali dokumenti se mogu pronaći na stranicama sveučilišta</a:t>
            </a:r>
          </a:p>
          <a:p>
            <a:pPr marL="0" indent="0">
              <a:buNone/>
            </a:pPr>
            <a:r>
              <a:rPr lang="hr-HR" sz="1400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http://www.unizg.hr/suradnja/medunarodna-razmjena/razmjena-studenata/strucna-praksa/dokumenti-i-obrasci/2015-2016/</a:t>
            </a:r>
            <a:endParaRPr lang="hr-HR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Treba ga dostaviti sveučilištu U roku od 30 dana nakon zaprimanja obavijesti o odobrenju stručne prakse</a:t>
            </a:r>
          </a:p>
          <a:p>
            <a:pPr marL="0" indent="0">
              <a:buNone/>
            </a:pP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609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863821" cy="5590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821" y="0"/>
            <a:ext cx="5803176" cy="559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75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33209" cy="56110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209" y="0"/>
            <a:ext cx="5829300" cy="561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Tko se može prijaviti?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609118" cy="3828249"/>
          </a:xfrm>
        </p:spPr>
        <p:txBody>
          <a:bodyPr>
            <a:normAutofit/>
          </a:bodyPr>
          <a:lstStyle/>
          <a:p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Studenti preddiplomskog, diplomskog i poslijediplomskog studija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Studenti koji planiraju diplomirati - 	moraju biti odabrani i potpisati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							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prije nego što diplomiraju</a:t>
            </a:r>
          </a:p>
          <a:p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hr-HR" u="sng" dirty="0">
                <a:solidFill>
                  <a:schemeClr val="accent1">
                    <a:lumMod val="75000"/>
                  </a:schemeClr>
                </a:solidFill>
              </a:rPr>
              <a:t>Ne mogu se prijaviti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: 	1. studenti koji su odustali od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erasmusa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nakon zadanih rokova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			2. studenti koji su završili studij</a:t>
            </a:r>
          </a:p>
          <a:p>
            <a:pPr marL="2286000" lvl="5" indent="0">
              <a:buNone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   </a:t>
            </a:r>
          </a:p>
          <a:p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48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827" y="0"/>
            <a:ext cx="7369342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57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dirty="0">
                <a:solidFill>
                  <a:schemeClr val="accent1">
                    <a:lumMod val="75000"/>
                  </a:schemeClr>
                </a:solidFill>
              </a:rPr>
              <a:t>Česte pogreške u </a:t>
            </a:r>
            <a:r>
              <a:rPr lang="hr-HR" sz="4800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sz="4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sz="4800" dirty="0" err="1">
                <a:solidFill>
                  <a:schemeClr val="accent1">
                    <a:lumMod val="75000"/>
                  </a:schemeClr>
                </a:solidFill>
              </a:rPr>
              <a:t>agreementu</a:t>
            </a:r>
            <a:endParaRPr lang="hr-HR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80746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Ispunjen rukom, nečitko i nije na engleskome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Nedostaje ime i prezime studenta u zaglavlju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U rubrici evaluacija ne definiraju se kriteriji evaluacije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Nije naveden radni jezik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detailed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programme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of the internship 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Poslodavac napiše da je radni program fleksibilan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Broj radnih sati je manji od 30</a:t>
            </a:r>
          </a:p>
          <a:p>
            <a:pPr marL="457200" indent="-457200">
              <a:buFont typeface="+mj-lt"/>
              <a:buAutoNum type="arabicPeriod"/>
            </a:pP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887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2. Ugovor o stručnoj praksi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Sveučilište obavještava studenta o terminu potpisivanja Ugovora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Na e-mail studenta šalje primjerak ugovora, detaljne upute i popis potrebne dokumentacije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Ugovor obavezno potpisuje student</a:t>
            </a:r>
          </a:p>
        </p:txBody>
      </p:sp>
    </p:spTree>
    <p:extLst>
      <p:ext uri="{BB962C8B-B14F-4D97-AF65-F5344CB8AC3E}">
        <p14:creationId xmlns:p14="http://schemas.microsoft.com/office/powerpoint/2010/main" val="1995397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Popis dokumentacije potrebne za potpisivanje ugovora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Traineeships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Dvije kopije osobne iskaznice (obje strane)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Dvije kopije IBAN-a vezanog uz kunski žiro račun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Dvije kopije OIB-a (ako ga nemate na osobnoj)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Zdravstveno osiguranje, osiguranje od nesreće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Osiguranje od nezgode na radu i osiguranje od odgovornosti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Potvrda fakulteta o upisu u godinu</a:t>
            </a:r>
          </a:p>
        </p:txBody>
      </p:sp>
    </p:spTree>
    <p:extLst>
      <p:ext uri="{BB962C8B-B14F-4D97-AF65-F5344CB8AC3E}">
        <p14:creationId xmlns:p14="http://schemas.microsoft.com/office/powerpoint/2010/main" val="3625628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Viza, dozvola boravka, radna dozvola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Provjeriti u veleposlanstvu je li potrebna viza, dozvola boravka ili radna dozvola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Potvrdu za reguliranje vize/dozvole boravka student dobiva prilikom potpisivanja ugovora o stručnoj praksi (može se dobiti i ranije)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Pri dolasku u državu možda se treba javiti imigracijskom uredu/policiji</a:t>
            </a:r>
          </a:p>
          <a:p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37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Dokumentacija potrebna za vrijeme stručne prakse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Potvrda prihvatne institucije o početku stručne prakse (15 dana od dolaska)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	 	- na memorandumu, ime i prezime studenta, datum početka, potpis mentora i 			   pečat prihvatne institucije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Mjesečna izvješća na engleskome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Kopija osiguranja – u slučaju da se student tamo osigurao (15 dana od dolaska)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Izmjene i nadopune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Agreementa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(2 – 5 tjedana od dolaska)</a:t>
            </a:r>
          </a:p>
          <a:p>
            <a:pPr marL="457200" indent="-457200">
              <a:buFont typeface="+mj-lt"/>
              <a:buAutoNum type="arabicPeriod" startAt="2"/>
            </a:pP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470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Dokumentacija potrebna nakon završetka stručne prakse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Potvrda o obavljenoj stručnoj praksi –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after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mobiliti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dio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agreementa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, ispunjava ga poslodavac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Erasmus Participant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Report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Request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– završno izvješće koje se ispunjava online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Mjesečna izvješća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Potvrda fakulteta o upisu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Prijepis ocjena </a:t>
            </a:r>
          </a:p>
        </p:txBody>
      </p:sp>
    </p:spTree>
    <p:extLst>
      <p:ext uri="{BB962C8B-B14F-4D97-AF65-F5344CB8AC3E}">
        <p14:creationId xmlns:p14="http://schemas.microsoft.com/office/powerpoint/2010/main" val="1615764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traženje stručne prakse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7976" y="2332673"/>
            <a:ext cx="10394707" cy="21594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hr-HR" dirty="0">
              <a:solidFill>
                <a:schemeClr val="accent1">
                  <a:lumMod val="75000"/>
                </a:schemeClr>
              </a:solidFill>
              <a:hlinkClick r:id="rId2"/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http://erasmusintern.org/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https://www.trainingexperience.org/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http://globalplacement.com/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http://www.praxisnetwork.eu/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http://www.leo-net.org/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https://ec.europa.eu/eures/droppin/en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1" y="2054490"/>
            <a:ext cx="347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Korisne web stranice: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1" y="4492152"/>
            <a:ext cx="9850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Na slijepo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Povlačenje profesora za rukav</a:t>
            </a:r>
          </a:p>
        </p:txBody>
      </p:sp>
    </p:spTree>
    <p:extLst>
      <p:ext uri="{BB962C8B-B14F-4D97-AF65-F5344CB8AC3E}">
        <p14:creationId xmlns:p14="http://schemas.microsoft.com/office/powerpoint/2010/main" val="8603695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E-mail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Promotorice za odlaznu mobilnost – Morana Čala i Tena Mutnjaković</a:t>
            </a:r>
          </a:p>
          <a:p>
            <a:pPr marL="0" indent="0">
              <a:buNone/>
            </a:pPr>
            <a:r>
              <a:rPr lang="hr-HR" sz="2000" dirty="0">
                <a:solidFill>
                  <a:schemeClr val="accent1">
                    <a:lumMod val="75000"/>
                  </a:schemeClr>
                </a:solidFill>
              </a:rPr>
              <a:t>			- </a:t>
            </a:r>
            <a:r>
              <a:rPr lang="hr-HR" sz="2000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odlazni@fpzg.hr</a:t>
            </a:r>
            <a:endParaRPr lang="hr-HR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Ured za međunarodnu suradnju FPZG-a – Toni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Kliškić</a:t>
            </a: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hr-HR" sz="2000" dirty="0">
                <a:solidFill>
                  <a:schemeClr val="accent1">
                    <a:lumMod val="75000"/>
                  </a:schemeClr>
                </a:solidFill>
              </a:rPr>
              <a:t>			- </a:t>
            </a:r>
            <a:r>
              <a:rPr lang="hr-HR" sz="20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tkliskic@fpzg.hr</a:t>
            </a:r>
            <a:endParaRPr lang="hr-HR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3657600" lvl="8" indent="0">
              <a:buNone/>
            </a:pPr>
            <a:endParaRPr lang="hr-H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3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Bitni datumi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Trajanje natječaja: do 29</a:t>
            </a:r>
            <a:r>
              <a:rPr lang="hr-HR">
                <a:solidFill>
                  <a:schemeClr val="accent1">
                    <a:lumMod val="75000"/>
                  </a:schemeClr>
                </a:solidFill>
              </a:rPr>
              <a:t>. 01. 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2016. 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Najraniji Početak mobilnosti: 01.02.2016.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Kraj mobilnosti: 30.09.2016.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Najraniji mogući polazak – mjesec i 15 dana nakon dostave potpune dokumentacije</a:t>
            </a:r>
          </a:p>
        </p:txBody>
      </p:sp>
    </p:spTree>
    <p:extLst>
      <p:ext uri="{BB962C8B-B14F-4D97-AF65-F5344CB8AC3E}">
        <p14:creationId xmlns:p14="http://schemas.microsoft.com/office/powerpoint/2010/main" val="410858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Trajanje mobilnosti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41764"/>
            <a:ext cx="10394707" cy="4322618"/>
          </a:xfrm>
        </p:spPr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Od 2 do 12 mjeseci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Mobilnost mora biti neprekinuta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Student treba određivati puno radno vrijeme (30 – 40 sati)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Praksa može trajati maksimalno 12 mjeseci ili pola trajanja studijskog programa</a:t>
            </a:r>
          </a:p>
        </p:txBody>
      </p:sp>
    </p:spTree>
    <p:extLst>
      <p:ext uri="{BB962C8B-B14F-4D97-AF65-F5344CB8AC3E}">
        <p14:creationId xmlns:p14="http://schemas.microsoft.com/office/powerpoint/2010/main" val="160038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Gdje je moguće obavljati praksu?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Države europske unije + Island, norveška, Lihtenštajn, Makedonija i turska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Praksu nije moguće obavljati u: 	1. institucijama i agencijama EU</a:t>
            </a:r>
          </a:p>
          <a:p>
            <a:pPr marL="0" indent="0">
              <a:buNone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					2. više različitih institucija</a:t>
            </a:r>
          </a:p>
        </p:txBody>
      </p:sp>
    </p:spTree>
    <p:extLst>
      <p:ext uri="{BB962C8B-B14F-4D97-AF65-F5344CB8AC3E}">
        <p14:creationId xmlns:p14="http://schemas.microsoft.com/office/powerpoint/2010/main" val="195826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41764"/>
            <a:ext cx="10394707" cy="4260272"/>
          </a:xfrm>
        </p:spPr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Pokriva samo dio troškova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460€, 510€ ili 560€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Financira se ukupan odobreni period mobilnost (svi mjeseci, ne samo prvih 5)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Ako vas poslodavac plaća 1.500€ mjesečno nemate pravo na stipendiju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Na praksu se može ići kao Zero-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grant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student</a:t>
            </a:r>
          </a:p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Potpora se dodjeljuje prema redoslijedu zaprimanja prijava</a:t>
            </a:r>
          </a:p>
          <a:p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93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Postupak prijave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Ispuniti i poslati online prijavu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Isprintati i potpisati prijavu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Skupiti svu dokumentaciju i poslati  na: Trg maršala Tita 14, 10000 Zagreb, s naznakom natječaja „prijava za natječaj Erasmus+ studentska praksa (SMP) 2015./16.</a:t>
            </a:r>
          </a:p>
        </p:txBody>
      </p:sp>
    </p:spTree>
    <p:extLst>
      <p:ext uri="{BB962C8B-B14F-4D97-AF65-F5344CB8AC3E}">
        <p14:creationId xmlns:p14="http://schemas.microsoft.com/office/powerpoint/2010/main" val="2494911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77982"/>
            <a:ext cx="10396882" cy="1151965"/>
          </a:xfrm>
        </p:spPr>
        <p:txBody>
          <a:bodyPr/>
          <a:lstStyle/>
          <a:p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Potrebna dokumentacija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1" y="1773994"/>
            <a:ext cx="10394707" cy="380307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Prijepis ocjena iz referade i potvrda o upisanom semestru od strane ureda za međunarodnu suradnju 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Isprintana i potpisana online prijava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Životopis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Motivacijsko pismo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Dokaz o znanju jezika na kojemu će se obavljati stručna praksa (b1 ili više)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Acceptance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hr-HR" dirty="0" err="1">
                <a:solidFill>
                  <a:schemeClr val="accent1">
                    <a:lumMod val="75000"/>
                  </a:schemeClr>
                </a:solidFill>
              </a:rPr>
              <a:t>Confirmation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 – potvrda strane ustanove da će vas primiti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Izjava suglasnosti ECTS koordinatora s predloženom stručnom praksom</a:t>
            </a:r>
          </a:p>
          <a:p>
            <a:pPr marL="457200" indent="-457200">
              <a:buFont typeface="+mj-lt"/>
              <a:buAutoNum type="arabicPeriod"/>
            </a:pPr>
            <a:endParaRPr lang="hr-H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75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83827" cy="665018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828" y="0"/>
            <a:ext cx="6296890" cy="665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354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281</TotalTime>
  <Words>777</Words>
  <Application>Microsoft Office PowerPoint</Application>
  <PresentationFormat>Widescreen</PresentationFormat>
  <Paragraphs>118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Impact</vt:lpstr>
      <vt:lpstr>Main Event</vt:lpstr>
      <vt:lpstr>ERASMUS+ Stručna praksa</vt:lpstr>
      <vt:lpstr>Tko se može prijaviti?</vt:lpstr>
      <vt:lpstr>Bitni datumi</vt:lpstr>
      <vt:lpstr>Trajanje mobilnosti</vt:lpstr>
      <vt:lpstr>Gdje je moguće obavljati praksu?</vt:lpstr>
      <vt:lpstr>Financijska potpora</vt:lpstr>
      <vt:lpstr>Postupak prijave</vt:lpstr>
      <vt:lpstr>Potrebna dokumentacija</vt:lpstr>
      <vt:lpstr>PowerPoint Presentation</vt:lpstr>
      <vt:lpstr>Česte pogreške u motivacijskom pismu</vt:lpstr>
      <vt:lpstr> Online prijava</vt:lpstr>
      <vt:lpstr>PowerPoint Presentation</vt:lpstr>
      <vt:lpstr>PowerPoint Presentation</vt:lpstr>
      <vt:lpstr>Česte pogreške</vt:lpstr>
      <vt:lpstr>PowerPoint Presentation</vt:lpstr>
      <vt:lpstr>Odabrani kandidati sklapaju:</vt:lpstr>
      <vt:lpstr>1. Learning agreement</vt:lpstr>
      <vt:lpstr>PowerPoint Presentation</vt:lpstr>
      <vt:lpstr>PowerPoint Presentation</vt:lpstr>
      <vt:lpstr>PowerPoint Presentation</vt:lpstr>
      <vt:lpstr>Česte pogreške u Learning agreementu</vt:lpstr>
      <vt:lpstr>2. Ugovor o stručnoj praksi</vt:lpstr>
      <vt:lpstr>Popis dokumentacije potrebne za potpisivanje ugovora</vt:lpstr>
      <vt:lpstr>Viza, dozvola boravka, radna dozvola</vt:lpstr>
      <vt:lpstr>Dokumentacija potrebna za vrijeme stručne prakse</vt:lpstr>
      <vt:lpstr>Dokumentacija potrebna nakon završetka stručne prakse</vt:lpstr>
      <vt:lpstr>traženje stručne prakse</vt:lpstr>
      <vt:lpstr>E-mail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Stručna praksa</dc:title>
  <dc:creator>Toni</dc:creator>
  <cp:lastModifiedBy>Toni</cp:lastModifiedBy>
  <cp:revision>31</cp:revision>
  <dcterms:created xsi:type="dcterms:W3CDTF">2015-12-14T08:32:46Z</dcterms:created>
  <dcterms:modified xsi:type="dcterms:W3CDTF">2016-11-25T09:43:08Z</dcterms:modified>
</cp:coreProperties>
</file>