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94660"/>
  </p:normalViewPr>
  <p:slideViewPr>
    <p:cSldViewPr snapToGrid="0">
      <p:cViewPr varScale="1">
        <p:scale>
          <a:sx n="90" d="100"/>
          <a:sy n="90" d="100"/>
        </p:scale>
        <p:origin x="4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5532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625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629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926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30461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205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42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285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189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9061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915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39B9A90-4F17-499C-A3AB-5C6C7325DB86}" type="datetimeFigureOut">
              <a:rPr lang="hr-HR" smtClean="0"/>
              <a:t>26.4.2018.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EF5D1A5-B665-4B76-9EA8-B0F25DC5ED1A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686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819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nikic@fpzg.hr" TargetMode="External"/><Relationship Id="rId2" Type="http://schemas.openxmlformats.org/officeDocument/2006/relationships/hyperlink" Target="mailto:exchange@fpzg.hr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819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nc/vijest/article/erasmus-rezultati-natjecaja-za-studente-studijski-boravak-za-ak-godinu-201819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819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819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C0BE5-6A26-422A-A1C7-5F2FAF58D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Erasmus+ studijski boravak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41C56-CD2D-402B-B214-B17E0F6BCE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2018./2019.</a:t>
            </a:r>
          </a:p>
        </p:txBody>
      </p:sp>
    </p:spTree>
    <p:extLst>
      <p:ext uri="{BB962C8B-B14F-4D97-AF65-F5344CB8AC3E}">
        <p14:creationId xmlns:p14="http://schemas.microsoft.com/office/powerpoint/2010/main" val="971443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7589D-F02B-4276-B075-43A380A4B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studijskom boravku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DF0EA-DC1D-4395-B3D8-B44D8B547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Sklapaju ga student i Sveučilište u Zagrebu</a:t>
            </a:r>
          </a:p>
          <a:p>
            <a:r>
              <a:rPr lang="hr-HR" sz="2400" dirty="0"/>
              <a:t>Sveučilište šalje E-mail studentima s primjerkom ugovora o studijskom boravku, detaljnim uputama, popisom potrebne dokumentacije i točnim dolaskom na potpisivanje</a:t>
            </a:r>
          </a:p>
          <a:p>
            <a:r>
              <a:rPr lang="hr-HR" sz="2400" dirty="0"/>
              <a:t>E-mail se može očekivati tijekom </a:t>
            </a:r>
            <a:r>
              <a:rPr lang="hr-HR" sz="2400" b="1" dirty="0"/>
              <a:t>srpnja</a:t>
            </a:r>
            <a:r>
              <a:rPr lang="hr-HR" sz="2400" dirty="0"/>
              <a:t> (zimski semestar) ili </a:t>
            </a:r>
            <a:r>
              <a:rPr lang="hr-HR" sz="2400" b="1" dirty="0"/>
              <a:t>prosinca/siječnja </a:t>
            </a:r>
            <a:r>
              <a:rPr lang="hr-HR" sz="2400" dirty="0"/>
              <a:t>(ljetni semestar)</a:t>
            </a:r>
          </a:p>
          <a:p>
            <a:r>
              <a:rPr lang="hr-HR" sz="2400" u="sng" dirty="0"/>
              <a:t>Ugovor obavezno potpisuje osobno student!</a:t>
            </a:r>
          </a:p>
        </p:txBody>
      </p:sp>
    </p:spTree>
    <p:extLst>
      <p:ext uri="{BB962C8B-B14F-4D97-AF65-F5344CB8AC3E}">
        <p14:creationId xmlns:p14="http://schemas.microsoft.com/office/powerpoint/2010/main" val="34382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71C28-60AD-4D10-9B9B-75A604A11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Popis dokumentacije potrebne za potpisivanje ugovora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31ED0-00A0-4D53-927C-F457EEBD4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osobne iskaznice (obje strane)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IBAN-a vezanog uz kunski žiro račun (potvrda iz banke)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Dvije kopije OIB-a (u slučaju da ne piše na osobnoj iskaznici)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Zdravstveno osiguranje, osiguranje od nesreće – kopija police ili kopije Europske kartice zdravstvenog osiguranja za cjelokupno razdoblje mobilnosti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Potvrda fakulteta o upisu u akademsku godinu (original)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/>
              <a:t>Ugovor o učenju – 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 (tri potpisa)</a:t>
            </a:r>
          </a:p>
        </p:txBody>
      </p:sp>
    </p:spTree>
    <p:extLst>
      <p:ext uri="{BB962C8B-B14F-4D97-AF65-F5344CB8AC3E}">
        <p14:creationId xmlns:p14="http://schemas.microsoft.com/office/powerpoint/2010/main" val="244798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F5A5-745B-4805-9458-7CF653EA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Viza i dozvola boravka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53E0-69CF-4B96-9B84-EB69D9717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Studenti trebaju kontaktirati veleposlanstvo države u koju odlaze</a:t>
            </a:r>
          </a:p>
          <a:p>
            <a:r>
              <a:rPr lang="hr-HR" sz="2400" dirty="0"/>
              <a:t>Pri dolasku u stranu državu treba se javiti imigracijskom uredu / policiji zbog reguliranja boravka</a:t>
            </a:r>
          </a:p>
          <a:p>
            <a:r>
              <a:rPr lang="hr-HR" sz="2400" dirty="0"/>
              <a:t>Sveučilište u Zagrebu može izdati potvrdu o stipendiranju</a:t>
            </a:r>
          </a:p>
        </p:txBody>
      </p:sp>
    </p:spTree>
    <p:extLst>
      <p:ext uri="{BB962C8B-B14F-4D97-AF65-F5344CB8AC3E}">
        <p14:creationId xmlns:p14="http://schemas.microsoft.com/office/powerpoint/2010/main" val="1078078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F1363-52A4-47EF-B6AB-F8EE5B58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2A00D-DD7B-4DD5-BE02-727955F8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Može se pronaći na </a:t>
            </a:r>
            <a:r>
              <a:rPr lang="hr-HR" dirty="0">
                <a:hlinkClick r:id="rId2"/>
              </a:rPr>
              <a:t>web stranicama Sveučilišta u Zagrebu</a:t>
            </a:r>
            <a:endParaRPr lang="hr-HR" dirty="0"/>
          </a:p>
          <a:p>
            <a:r>
              <a:rPr lang="hr-HR" dirty="0"/>
              <a:t>Potpisuju ga tri strane: student, FPZG, strano sveučilište</a:t>
            </a:r>
          </a:p>
          <a:p>
            <a:r>
              <a:rPr lang="hr-HR" dirty="0"/>
              <a:t>Student upisuje minimalno 25 ECTS-a (5 mjeseci)</a:t>
            </a:r>
          </a:p>
          <a:p>
            <a:r>
              <a:rPr lang="hr-HR" dirty="0"/>
              <a:t>Izborni kolegiji se automatski priznaju</a:t>
            </a:r>
          </a:p>
          <a:p>
            <a:r>
              <a:rPr lang="hr-HR" dirty="0"/>
              <a:t>Obavezni kolegiji se priznaju samo ako postoji preklapanje u iznosu od 70% u sadržaju – određuje ECTS koordinator doc. dr. </a:t>
            </a:r>
            <a:r>
              <a:rPr lang="hr-HR" dirty="0" err="1"/>
              <a:t>sc</a:t>
            </a:r>
            <a:r>
              <a:rPr lang="hr-HR" dirty="0"/>
              <a:t>. Dario Nikić </a:t>
            </a:r>
            <a:r>
              <a:rPr lang="hr-HR" dirty="0" err="1"/>
              <a:t>Čakar</a:t>
            </a:r>
            <a:endParaRPr lang="hr-HR" dirty="0"/>
          </a:p>
          <a:p>
            <a:r>
              <a:rPr lang="hr-HR" dirty="0"/>
              <a:t>Prije potpisivanja poslati LA u Ured za međunarodnu suradnju FPZG-a na provjeru</a:t>
            </a:r>
          </a:p>
        </p:txBody>
      </p:sp>
    </p:spTree>
    <p:extLst>
      <p:ext uri="{BB962C8B-B14F-4D97-AF65-F5344CB8AC3E}">
        <p14:creationId xmlns:p14="http://schemas.microsoft.com/office/powerpoint/2010/main" val="3786958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EEF2-5C4C-446F-B039-CB6EA3415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 (</a:t>
            </a:r>
            <a:r>
              <a:rPr lang="hr-HR" dirty="0" err="1"/>
              <a:t>Learning</a:t>
            </a:r>
            <a:r>
              <a:rPr lang="hr-HR" dirty="0"/>
              <a:t> </a:t>
            </a:r>
            <a:r>
              <a:rPr lang="hr-HR" dirty="0" err="1"/>
              <a:t>Agreement</a:t>
            </a:r>
            <a:r>
              <a:rPr lang="hr-HR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B551D-0C29-4A25-9A44-0885E961A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Ispunjavate </a:t>
            </a:r>
            <a:r>
              <a:rPr lang="hr-HR" dirty="0" err="1"/>
              <a:t>Before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Mobility</a:t>
            </a:r>
            <a:r>
              <a:rPr lang="hr-HR" dirty="0"/>
              <a:t> dio LA</a:t>
            </a:r>
          </a:p>
          <a:p>
            <a:r>
              <a:rPr lang="hr-HR" dirty="0"/>
              <a:t>U Tablicu A unosite kolegije koje ćete slušati na stranom sveučilištu</a:t>
            </a:r>
          </a:p>
          <a:p>
            <a:r>
              <a:rPr lang="hr-HR" dirty="0"/>
              <a:t>Morate dobiti ocjenu iz kolegija kojeg slušate na stranom sveučilištu – ISVU sustav nema opciju </a:t>
            </a:r>
            <a:r>
              <a:rPr lang="hr-HR" dirty="0" err="1"/>
              <a:t>pass</a:t>
            </a:r>
            <a:r>
              <a:rPr lang="hr-HR" dirty="0"/>
              <a:t>/</a:t>
            </a:r>
            <a:r>
              <a:rPr lang="hr-HR" dirty="0" err="1"/>
              <a:t>fail</a:t>
            </a:r>
            <a:endParaRPr lang="hr-HR" dirty="0"/>
          </a:p>
          <a:p>
            <a:r>
              <a:rPr lang="hr-HR" dirty="0"/>
              <a:t>U Tablicu B unosite kolegije koji će vam se priznati na FPZG-u u zamjenu za kolegije položene na stranom sveučilištu – unosite samo kolegije iz semestra kojeg provodite na mobilnosti</a:t>
            </a:r>
          </a:p>
          <a:p>
            <a:r>
              <a:rPr lang="hr-HR" dirty="0"/>
              <a:t>Nemojte zaboraviti kliknuti na zaglavlje i upisati svoje ime i prezime te akademsku godinu</a:t>
            </a:r>
          </a:p>
        </p:txBody>
      </p:sp>
    </p:spTree>
    <p:extLst>
      <p:ext uri="{BB962C8B-B14F-4D97-AF65-F5344CB8AC3E}">
        <p14:creationId xmlns:p14="http://schemas.microsoft.com/office/powerpoint/2010/main" val="1875814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A2E7-76F6-467E-A173-8D708268A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Ugovor o učenju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7B48D-2E70-41C1-931F-26D44FC36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r>
              <a:rPr lang="hr-HR" sz="2400" dirty="0"/>
              <a:t> – </a:t>
            </a:r>
            <a:r>
              <a:rPr lang="hr-HR" sz="2400" dirty="0" err="1"/>
              <a:t>Contact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</a:t>
            </a:r>
            <a:r>
              <a:rPr lang="hr-HR" sz="2400" dirty="0" err="1"/>
              <a:t>name</a:t>
            </a:r>
            <a:r>
              <a:rPr lang="hr-HR" sz="2400" dirty="0"/>
              <a:t> (</a:t>
            </a:r>
            <a:r>
              <a:rPr lang="hr-HR" sz="2400" dirty="0" err="1"/>
              <a:t>faculty</a:t>
            </a:r>
            <a:r>
              <a:rPr lang="hr-HR" sz="2400" dirty="0"/>
              <a:t> </a:t>
            </a:r>
            <a:r>
              <a:rPr lang="hr-HR" sz="2400" dirty="0" err="1"/>
              <a:t>administrative</a:t>
            </a:r>
            <a:r>
              <a:rPr lang="hr-HR" sz="2400" dirty="0"/>
              <a:t>); email; </a:t>
            </a:r>
            <a:r>
              <a:rPr lang="hr-HR" sz="2400" dirty="0" err="1"/>
              <a:t>phone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Đana Luša, </a:t>
            </a:r>
            <a:r>
              <a:rPr lang="hr-HR" sz="2400" dirty="0">
                <a:hlinkClick r:id="rId2"/>
              </a:rPr>
              <a:t>exchange@fpzg.hr</a:t>
            </a:r>
            <a:r>
              <a:rPr lang="hr-HR" sz="2400" dirty="0"/>
              <a:t>, + 385 1 4642 000</a:t>
            </a:r>
          </a:p>
          <a:p>
            <a:r>
              <a:rPr lang="hr-HR" sz="2400" dirty="0" err="1"/>
              <a:t>Commitment</a:t>
            </a:r>
            <a:r>
              <a:rPr lang="hr-HR" sz="2400" dirty="0"/>
              <a:t>, </a:t>
            </a:r>
            <a:r>
              <a:rPr lang="hr-HR" sz="2400" dirty="0" err="1"/>
              <a:t>signatures</a:t>
            </a:r>
            <a:r>
              <a:rPr lang="hr-HR" sz="2400" dirty="0"/>
              <a:t> and </a:t>
            </a:r>
            <a:r>
              <a:rPr lang="hr-HR" sz="2400" dirty="0" err="1"/>
              <a:t>stamp</a:t>
            </a:r>
            <a:r>
              <a:rPr lang="hr-HR" sz="2400" dirty="0"/>
              <a:t> – </a:t>
            </a:r>
            <a:r>
              <a:rPr lang="hr-HR" sz="2400" dirty="0" err="1"/>
              <a:t>Responsible</a:t>
            </a:r>
            <a:r>
              <a:rPr lang="hr-HR" sz="2400" dirty="0"/>
              <a:t> </a:t>
            </a:r>
            <a:r>
              <a:rPr lang="hr-HR" sz="2400" dirty="0" err="1"/>
              <a:t>person</a:t>
            </a:r>
            <a:r>
              <a:rPr lang="hr-HR" sz="2400" dirty="0"/>
              <a:t> at </a:t>
            </a:r>
            <a:r>
              <a:rPr lang="hr-HR" sz="2400" dirty="0" err="1"/>
              <a:t>the</a:t>
            </a:r>
            <a:r>
              <a:rPr lang="hr-HR" sz="2400" dirty="0"/>
              <a:t> </a:t>
            </a:r>
            <a:r>
              <a:rPr lang="hr-HR" sz="2400" dirty="0" err="1"/>
              <a:t>Sending</a:t>
            </a:r>
            <a:r>
              <a:rPr lang="hr-HR" sz="2400" dirty="0"/>
              <a:t> </a:t>
            </a:r>
            <a:r>
              <a:rPr lang="hr-HR" sz="2400" dirty="0" err="1"/>
              <a:t>Institution</a:t>
            </a:r>
            <a:endParaRPr lang="hr-HR" sz="2400" dirty="0"/>
          </a:p>
          <a:p>
            <a:pPr lvl="1"/>
            <a:r>
              <a:rPr lang="hr-HR" sz="2400" dirty="0"/>
              <a:t>Doc. dr. </a:t>
            </a:r>
            <a:r>
              <a:rPr lang="hr-HR" sz="2400" dirty="0" err="1"/>
              <a:t>sc</a:t>
            </a:r>
            <a:r>
              <a:rPr lang="hr-HR" sz="2400" dirty="0"/>
              <a:t>. Dario Nikić </a:t>
            </a:r>
            <a:r>
              <a:rPr lang="hr-HR" sz="2400" dirty="0" err="1"/>
              <a:t>Čakar</a:t>
            </a:r>
            <a:r>
              <a:rPr lang="hr-HR" sz="2400" dirty="0"/>
              <a:t>, </a:t>
            </a:r>
            <a:r>
              <a:rPr lang="hr-HR" sz="2400" dirty="0">
                <a:hlinkClick r:id="rId3"/>
              </a:rPr>
              <a:t>dnikic@fpzg.hr</a:t>
            </a:r>
            <a:r>
              <a:rPr lang="hr-HR" sz="2400" dirty="0"/>
              <a:t>, ECTS </a:t>
            </a:r>
            <a:r>
              <a:rPr lang="hr-HR" sz="2400" dirty="0" err="1"/>
              <a:t>coordinator</a:t>
            </a:r>
            <a:endParaRPr lang="hr-HR" sz="2400" dirty="0"/>
          </a:p>
          <a:p>
            <a:pPr marL="530352" lvl="1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87182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AD02D-EA1B-473F-A973-44C7A859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Statement</a:t>
            </a:r>
            <a:r>
              <a:rPr lang="hr-HR" dirty="0"/>
              <a:t> of </a:t>
            </a:r>
            <a:r>
              <a:rPr lang="hr-HR" dirty="0" err="1"/>
              <a:t>Host</a:t>
            </a:r>
            <a:r>
              <a:rPr lang="hr-HR" dirty="0"/>
              <a:t> </a:t>
            </a:r>
            <a:r>
              <a:rPr lang="hr-HR" dirty="0" err="1"/>
              <a:t>Institution</a:t>
            </a:r>
            <a:r>
              <a:rPr lang="hr-HR" dirty="0"/>
              <a:t> – </a:t>
            </a:r>
            <a:r>
              <a:rPr lang="hr-HR" dirty="0" err="1"/>
              <a:t>Confirmation</a:t>
            </a:r>
            <a:r>
              <a:rPr lang="hr-HR" dirty="0"/>
              <a:t> of </a:t>
            </a:r>
            <a:r>
              <a:rPr lang="hr-HR" dirty="0" err="1"/>
              <a:t>Arrival</a:t>
            </a:r>
            <a:r>
              <a:rPr lang="hr-HR" dirty="0"/>
              <a:t>/</a:t>
            </a:r>
            <a:r>
              <a:rPr lang="hr-HR" dirty="0" err="1"/>
              <a:t>Departure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850BB-CEAE-499C-8FA4-FDA8B3D32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hlinkClick r:id="rId2"/>
              </a:rPr>
              <a:t>Dokument</a:t>
            </a:r>
            <a:r>
              <a:rPr lang="hr-HR" dirty="0"/>
              <a:t> koji se koristi za konačan izračun financijske potpore</a:t>
            </a:r>
          </a:p>
          <a:p>
            <a:r>
              <a:rPr lang="hr-HR" dirty="0"/>
              <a:t>Prvi dan na mobilnosti predati ga na potpis u referadu stranog sveučilišta</a:t>
            </a:r>
          </a:p>
          <a:p>
            <a:r>
              <a:rPr lang="hr-HR" dirty="0"/>
              <a:t>Zadnji dan na mobilnosti predati ga na potpis u referadu stranog sveučilišta</a:t>
            </a:r>
          </a:p>
          <a:p>
            <a:r>
              <a:rPr lang="hr-HR" dirty="0"/>
              <a:t>U prvih 15 dana mobilnosti Sveučilištu u Zagrebu morate poslati potpisan prvi dio dokumenta zajedno s vašim podacima i podacima stranog sveučilišta</a:t>
            </a:r>
          </a:p>
          <a:p>
            <a:r>
              <a:rPr lang="hr-HR" dirty="0"/>
              <a:t>Pri povratku originalni dokument dostavljate na Sveučilište u Zagrebu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5943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5A3F3-E5EC-4688-AD69-D6EEC1A9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 i dodatne informacije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4F376-2079-4616-AD05-CC1E30BD0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2400" dirty="0"/>
              <a:t>Ured za međunarodnu suradnju Fakulteta političkih znanosti</a:t>
            </a:r>
          </a:p>
          <a:p>
            <a:pPr marL="0" indent="0" algn="ctr">
              <a:buNone/>
            </a:pPr>
            <a:r>
              <a:rPr lang="hr-HR" sz="2400" dirty="0"/>
              <a:t>Toni Kliškić</a:t>
            </a:r>
          </a:p>
          <a:p>
            <a:pPr marL="0" indent="0" algn="ctr">
              <a:buNone/>
            </a:pPr>
            <a:r>
              <a:rPr lang="hr-HR" sz="2400" dirty="0"/>
              <a:t>toni.kliskic@fpzg.hr</a:t>
            </a:r>
          </a:p>
        </p:txBody>
      </p:sp>
    </p:spTree>
    <p:extLst>
      <p:ext uri="{BB962C8B-B14F-4D97-AF65-F5344CB8AC3E}">
        <p14:creationId xmlns:p14="http://schemas.microsoft.com/office/powerpoint/2010/main" val="283570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E6E03-0A5D-447E-A189-43568340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Rezultati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DE3A4-A9FF-4BA1-A8C4-046A69FB7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Objavljeni na </a:t>
            </a:r>
            <a:r>
              <a:rPr lang="hr-HR" sz="2400" dirty="0">
                <a:hlinkClick r:id="rId2"/>
              </a:rPr>
              <a:t>stranicama Sveučilišta u Zagrebu</a:t>
            </a:r>
            <a:endParaRPr lang="hr-HR" sz="2400" dirty="0"/>
          </a:p>
          <a:p>
            <a:r>
              <a:rPr lang="hr-HR" sz="2400" dirty="0"/>
              <a:t>Studenti koji su dobili financijsku potporu (označeni plavom bojom)</a:t>
            </a:r>
          </a:p>
          <a:p>
            <a:pPr lvl="1"/>
            <a:r>
              <a:rPr lang="hr-HR" sz="2400" dirty="0"/>
              <a:t>Smatra se da automatski prihvaćaju stipendiju i odlazak na razmjenu</a:t>
            </a:r>
          </a:p>
          <a:p>
            <a:r>
              <a:rPr lang="hr-HR" sz="2400" dirty="0"/>
              <a:t>Studenti u statusu REZERVA moraju čekati </a:t>
            </a:r>
            <a:r>
              <a:rPr lang="hr-HR" sz="2400" dirty="0" err="1"/>
              <a:t>odustanak</a:t>
            </a:r>
            <a:r>
              <a:rPr lang="hr-HR" sz="2400" dirty="0"/>
              <a:t> odabranih studenata</a:t>
            </a:r>
          </a:p>
          <a:p>
            <a:pPr lvl="1"/>
            <a:r>
              <a:rPr lang="hr-HR" sz="2400" dirty="0"/>
              <a:t>Prelaze na financiranje u trenutku kada student koji je odabrao isto strano sveučilište kao i oni odustane od mobilnosti</a:t>
            </a:r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395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CE514-A25D-4C52-9F7B-4799AE72A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/>
              <a:t>Odustanak</a:t>
            </a:r>
            <a:r>
              <a:rPr lang="hr-HR" dirty="0"/>
              <a:t> od mobilnosti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24373-AC14-4302-B2F9-B6DE1CF91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Rokovi za odustajanje: </a:t>
            </a:r>
          </a:p>
          <a:p>
            <a:r>
              <a:rPr lang="hr-HR" dirty="0"/>
              <a:t>Zimski semestar – 15. svibnja 2018.</a:t>
            </a:r>
          </a:p>
          <a:p>
            <a:r>
              <a:rPr lang="hr-HR" dirty="0"/>
              <a:t>Ljetni semestar – 5. rujna 2018.</a:t>
            </a:r>
          </a:p>
          <a:p>
            <a:pPr marL="0" indent="0">
              <a:buNone/>
            </a:pPr>
            <a:r>
              <a:rPr lang="hr-HR" b="1" dirty="0"/>
              <a:t>Procedura:</a:t>
            </a:r>
          </a:p>
          <a:p>
            <a:r>
              <a:rPr lang="hr-HR" dirty="0"/>
              <a:t>Poslati E-mail koordinatorici za odlazne studente na Sveučilištu u Zagrebu </a:t>
            </a:r>
          </a:p>
          <a:p>
            <a:r>
              <a:rPr lang="hr-HR" dirty="0"/>
              <a:t>Ispuniti i dostaviti </a:t>
            </a:r>
            <a:r>
              <a:rPr lang="hr-HR" dirty="0">
                <a:hlinkClick r:id="rId2"/>
              </a:rPr>
              <a:t>službeni obrazac </a:t>
            </a:r>
            <a:r>
              <a:rPr lang="hr-HR" dirty="0"/>
              <a:t>u Ured za međunarodnu suradnju Fakulteta političkih znanosti na potpisivanje i zatim ga dostaviti na Sveučilište u Zagrebu</a:t>
            </a:r>
          </a:p>
          <a:p>
            <a:pPr marL="0" indent="0">
              <a:buNone/>
            </a:pPr>
            <a:r>
              <a:rPr lang="hr-HR" u="sng" dirty="0"/>
              <a:t>Javiti se što prije kako bi drugi studenti dobili priliku sudjelovati u mobilnosti!</a:t>
            </a:r>
          </a:p>
        </p:txBody>
      </p:sp>
    </p:spTree>
    <p:extLst>
      <p:ext uri="{BB962C8B-B14F-4D97-AF65-F5344CB8AC3E}">
        <p14:creationId xmlns:p14="http://schemas.microsoft.com/office/powerpoint/2010/main" val="29840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CB9508-04B1-4636-9376-FDEC9214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/>
          <a:lstStyle/>
          <a:p>
            <a:pPr algn="ctr"/>
            <a:r>
              <a:rPr lang="hr-HR" dirty="0"/>
              <a:t>UPUTE ZA ODABRANE STUDENTE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3E42B-2ACE-4F34-BE0D-725813E88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>
                <a:hlinkClick r:id="rId2"/>
              </a:rPr>
              <a:t>Dokument</a:t>
            </a:r>
            <a:r>
              <a:rPr lang="hr-HR" dirty="0"/>
              <a:t> u kojemu se nalaze odgovori na sva pitanja!</a:t>
            </a:r>
          </a:p>
        </p:txBody>
      </p:sp>
    </p:spTree>
    <p:extLst>
      <p:ext uri="{BB962C8B-B14F-4D97-AF65-F5344CB8AC3E}">
        <p14:creationId xmlns:p14="http://schemas.microsoft.com/office/powerpoint/2010/main" val="3415185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7D43CF-C62A-4FBD-9942-457D4D55F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Promjena datuma mobilnosti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6F93A7-3D5B-4873-B0AC-0D6870D91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 slučaju promjene planiranih datuma dolaska i odlaska na strano sveučilište, nove datume studenti javljaju Sveučilištu u Zagrebu naknadno, putem obrasca kojeg će primiti na svoju email adresu prije odlaska na mobilnost</a:t>
            </a:r>
          </a:p>
          <a:p>
            <a:r>
              <a:rPr lang="hr-HR" sz="2400" dirty="0"/>
              <a:t>Promjene datuma mobilnosti potrebno je javiti i Uredu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2633397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5BDAD-57B1-4429-8A6A-6EA18EE18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Što nakon objave rezultata?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F9FEF-D487-4454-999B-1F3476404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400" dirty="0"/>
              <a:t>Jezična priprema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Nominacija stranom sveučilištu – Ured za međunarodnu suradnju FPZG-a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Prijava na strano sveučilište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Potpisivanje Ugovora o studijskom boravku – student i Sveučilište u Zagrebu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400" dirty="0"/>
              <a:t>Ostale pripreme – osobno student</a:t>
            </a:r>
          </a:p>
        </p:txBody>
      </p:sp>
    </p:spTree>
    <p:extLst>
      <p:ext uri="{BB962C8B-B14F-4D97-AF65-F5344CB8AC3E}">
        <p14:creationId xmlns:p14="http://schemas.microsoft.com/office/powerpoint/2010/main" val="96314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1675B-07BB-432A-8CFE-97DB7F300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Online jezična potpora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29385-FA39-4FB7-A88B-6140BEC59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Studenti </a:t>
            </a:r>
            <a:r>
              <a:rPr lang="hr-HR" b="1" u="sng" dirty="0"/>
              <a:t>prije</a:t>
            </a:r>
            <a:r>
              <a:rPr lang="hr-HR" dirty="0"/>
              <a:t> i </a:t>
            </a:r>
            <a:r>
              <a:rPr lang="hr-HR" b="1" u="sng" dirty="0"/>
              <a:t>nakon</a:t>
            </a:r>
            <a:r>
              <a:rPr lang="hr-HR" dirty="0"/>
              <a:t> mobilnosti </a:t>
            </a:r>
            <a:r>
              <a:rPr lang="hr-HR" b="1" u="sng" dirty="0"/>
              <a:t>MORAJU</a:t>
            </a:r>
            <a:r>
              <a:rPr lang="hr-HR" dirty="0"/>
              <a:t> provesti online procjenu jezičnih kompetencija</a:t>
            </a:r>
          </a:p>
          <a:p>
            <a:r>
              <a:rPr lang="hr-HR" dirty="0"/>
              <a:t>Sveučilište u Zagrebu šalju E-mail s licencom za jezičnu procjenu koja se realizira putem online platforme Online </a:t>
            </a:r>
            <a:r>
              <a:rPr lang="hr-HR" dirty="0" err="1"/>
              <a:t>Linguistic</a:t>
            </a:r>
            <a:r>
              <a:rPr lang="hr-HR" dirty="0"/>
              <a:t> </a:t>
            </a:r>
            <a:r>
              <a:rPr lang="hr-HR" dirty="0" err="1"/>
              <a:t>Support</a:t>
            </a:r>
            <a:r>
              <a:rPr lang="hr-HR" dirty="0"/>
              <a:t> (OLS)</a:t>
            </a:r>
          </a:p>
          <a:p>
            <a:r>
              <a:rPr lang="hr-HR" dirty="0"/>
              <a:t>Pohađanje OLS jezičnog tečaja </a:t>
            </a:r>
            <a:r>
              <a:rPr lang="hr-HR" b="1" u="sng" dirty="0"/>
              <a:t>OBAVEZNO</a:t>
            </a:r>
            <a:r>
              <a:rPr lang="hr-HR" dirty="0"/>
              <a:t> je za studente koji na testiranju ostvare razinu znanja jezika od A1 do C1</a:t>
            </a:r>
          </a:p>
          <a:p>
            <a:r>
              <a:rPr lang="hr-HR" dirty="0"/>
              <a:t>Studenti koji na mobilnost odlaze u zimskom semestru E-mail mogu očekivati u </a:t>
            </a:r>
            <a:r>
              <a:rPr lang="hr-HR" b="1" dirty="0"/>
              <a:t>lipnju/srpnju</a:t>
            </a:r>
          </a:p>
          <a:p>
            <a:r>
              <a:rPr lang="hr-HR" dirty="0"/>
              <a:t>Studenti koji na mobilnost odlaze u ljetnom semestru E-mail mogu očekivati u </a:t>
            </a:r>
            <a:r>
              <a:rPr lang="hr-HR" b="1" dirty="0"/>
              <a:t>prosincu/siječnju </a:t>
            </a:r>
          </a:p>
        </p:txBody>
      </p:sp>
    </p:spTree>
    <p:extLst>
      <p:ext uri="{BB962C8B-B14F-4D97-AF65-F5344CB8AC3E}">
        <p14:creationId xmlns:p14="http://schemas.microsoft.com/office/powerpoint/2010/main" val="3655652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E79BB-A777-4F21-9E20-ACA2499C8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Nominacija stranom sveučilištu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B938-479E-41C7-9737-F97C58853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Ured za međunarodnu suradnju FPZG-a nominira studenta stranom sveučilištu – najčešće putem E-maila</a:t>
            </a:r>
          </a:p>
          <a:p>
            <a:r>
              <a:rPr lang="hr-HR" sz="2400" dirty="0"/>
              <a:t>Nominirani student će zaprimiti pismo nominacije ili obavijest da je nominiran</a:t>
            </a:r>
          </a:p>
          <a:p>
            <a:r>
              <a:rPr lang="hr-HR" sz="2400" dirty="0"/>
              <a:t>Strana sveučilišta odgovaraju u roku od 2 do 8 tjedana</a:t>
            </a:r>
          </a:p>
          <a:p>
            <a:r>
              <a:rPr lang="hr-HR" sz="2400" dirty="0"/>
              <a:t>U slučaju da niste zaprimili nominaciju ili vam se strano sveučilište ne javlja – odmah kontaktirati Ured za međunarodnu suradnju Fakulteta političkih znanosti</a:t>
            </a:r>
          </a:p>
        </p:txBody>
      </p:sp>
    </p:spTree>
    <p:extLst>
      <p:ext uri="{BB962C8B-B14F-4D97-AF65-F5344CB8AC3E}">
        <p14:creationId xmlns:p14="http://schemas.microsoft.com/office/powerpoint/2010/main" val="3183078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A7F73-5071-4424-A1D5-473F6B87C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Prijava na strano sveučilište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229A1-25F7-4193-859E-CFF7C8E02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Student nakon nominacije </a:t>
            </a:r>
            <a:r>
              <a:rPr lang="hr-HR" sz="2400" b="1" u="sng" dirty="0"/>
              <a:t>samostalno</a:t>
            </a:r>
            <a:r>
              <a:rPr lang="hr-HR" sz="2400" dirty="0"/>
              <a:t> šalje prijavu stranom sveučilištu</a:t>
            </a:r>
          </a:p>
          <a:p>
            <a:r>
              <a:rPr lang="hr-HR" sz="2400" dirty="0"/>
              <a:t>Potrebno je paziti na rokove za prijavu koje određuje strano sveučilište</a:t>
            </a:r>
          </a:p>
          <a:p>
            <a:r>
              <a:rPr lang="hr-HR" sz="2400" dirty="0"/>
              <a:t>Neka sveučilišta imaju online prijavu, neka traže da se sve šalje poštom</a:t>
            </a:r>
          </a:p>
          <a:p>
            <a:r>
              <a:rPr lang="hr-HR" sz="2400" dirty="0"/>
              <a:t>Po primitku nominacije i potrebne dokumentacije od strane studenta, strano sveučilište šalje prihvatno pismo</a:t>
            </a:r>
          </a:p>
        </p:txBody>
      </p:sp>
    </p:spTree>
    <p:extLst>
      <p:ext uri="{BB962C8B-B14F-4D97-AF65-F5344CB8AC3E}">
        <p14:creationId xmlns:p14="http://schemas.microsoft.com/office/powerpoint/2010/main" val="212361619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107</TotalTime>
  <Words>937</Words>
  <Application>Microsoft Office PowerPoint</Application>
  <PresentationFormat>Widescreen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Franklin Gothic Book</vt:lpstr>
      <vt:lpstr>Crop</vt:lpstr>
      <vt:lpstr>Erasmus+ studijski boravak</vt:lpstr>
      <vt:lpstr>Rezultati</vt:lpstr>
      <vt:lpstr>Odustanak od mobilnosti</vt:lpstr>
      <vt:lpstr>UPUTE ZA ODABRANE STUDENTE</vt:lpstr>
      <vt:lpstr>Promjena datuma mobilnosti</vt:lpstr>
      <vt:lpstr>Što nakon objave rezultata?</vt:lpstr>
      <vt:lpstr>Online jezična potpora</vt:lpstr>
      <vt:lpstr>Nominacija stranom sveučilištu</vt:lpstr>
      <vt:lpstr>Prijava na strano sveučilište</vt:lpstr>
      <vt:lpstr>Ugovor o studijskom boravku</vt:lpstr>
      <vt:lpstr>Popis dokumentacije potrebne za potpisivanje ugovora</vt:lpstr>
      <vt:lpstr>Viza i dozvola boravka</vt:lpstr>
      <vt:lpstr>Ugovor o učenju (Learning Agreement)</vt:lpstr>
      <vt:lpstr>Ugovor o učenju (Learning Agreement)</vt:lpstr>
      <vt:lpstr>Ugovor o učenju</vt:lpstr>
      <vt:lpstr>Statement of Host Institution – Confirmation of Arrival/Departure</vt:lpstr>
      <vt:lpstr>Pitanja i dodatne informacije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 Kliškić</dc:creator>
  <cp:lastModifiedBy>Toni Kliškić</cp:lastModifiedBy>
  <cp:revision>15</cp:revision>
  <dcterms:created xsi:type="dcterms:W3CDTF">2018-04-25T10:34:49Z</dcterms:created>
  <dcterms:modified xsi:type="dcterms:W3CDTF">2018-04-26T13:54:43Z</dcterms:modified>
</cp:coreProperties>
</file>