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3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3DC7F20-5772-4A49-84D1-D66491426ACF}" type="datetimeFigureOut">
              <a:rPr lang="hr-HR" smtClean="0"/>
              <a:t>5.2.2020.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BDE1FC4-115A-4497-AF3D-2A3EA8654B78}" type="slidenum">
              <a:rPr lang="hr-HR" smtClean="0"/>
              <a:t>‹#›</a:t>
            </a:fld>
            <a:endParaRPr lang="hr-HR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056452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7F20-5772-4A49-84D1-D66491426ACF}" type="datetimeFigureOut">
              <a:rPr lang="hr-HR" smtClean="0"/>
              <a:t>5.2.2020.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1FC4-115A-4497-AF3D-2A3EA8654B7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822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7F20-5772-4A49-84D1-D66491426ACF}" type="datetimeFigureOut">
              <a:rPr lang="hr-HR" smtClean="0"/>
              <a:t>5.2.2020.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1FC4-115A-4497-AF3D-2A3EA8654B7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52948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7F20-5772-4A49-84D1-D66491426ACF}" type="datetimeFigureOut">
              <a:rPr lang="hr-HR" smtClean="0"/>
              <a:t>5.2.2020.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1FC4-115A-4497-AF3D-2A3EA8654B7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04289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3DC7F20-5772-4A49-84D1-D66491426ACF}" type="datetimeFigureOut">
              <a:rPr lang="hr-HR" smtClean="0"/>
              <a:t>5.2.2020.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DE1FC4-115A-4497-AF3D-2A3EA8654B78}" type="slidenum">
              <a:rPr lang="hr-HR" smtClean="0"/>
              <a:t>‹#›</a:t>
            </a:fld>
            <a:endParaRPr lang="hr-HR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619121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7F20-5772-4A49-84D1-D66491426ACF}" type="datetimeFigureOut">
              <a:rPr lang="hr-HR" smtClean="0"/>
              <a:t>5.2.2020.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1FC4-115A-4497-AF3D-2A3EA8654B7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7131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7F20-5772-4A49-84D1-D66491426ACF}" type="datetimeFigureOut">
              <a:rPr lang="hr-HR" smtClean="0"/>
              <a:t>5.2.2020.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1FC4-115A-4497-AF3D-2A3EA8654B7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532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7F20-5772-4A49-84D1-D66491426ACF}" type="datetimeFigureOut">
              <a:rPr lang="hr-HR" smtClean="0"/>
              <a:t>5.2.2020.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1FC4-115A-4497-AF3D-2A3EA8654B7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3692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7F20-5772-4A49-84D1-D66491426ACF}" type="datetimeFigureOut">
              <a:rPr lang="hr-HR" smtClean="0"/>
              <a:t>5.2.2020.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E1FC4-115A-4497-AF3D-2A3EA8654B7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90191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3DC7F20-5772-4A49-84D1-D66491426ACF}" type="datetimeFigureOut">
              <a:rPr lang="hr-HR" smtClean="0"/>
              <a:t>5.2.2020.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DE1FC4-115A-4497-AF3D-2A3EA8654B78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43806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3DC7F20-5772-4A49-84D1-D66491426ACF}" type="datetimeFigureOut">
              <a:rPr lang="hr-HR" smtClean="0"/>
              <a:t>5.2.2020.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DE1FC4-115A-4497-AF3D-2A3EA8654B78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39910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B3DC7F20-5772-4A49-84D1-D66491426ACF}" type="datetimeFigureOut">
              <a:rPr lang="hr-HR" smtClean="0"/>
              <a:t>5.2.2020.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BDE1FC4-115A-4497-AF3D-2A3EA8654B78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69806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fileadmin/rektorat/Suradnja/Medunarodna_razmjena/Studenata/Erasmus_SMS/2020_21/UPUTE_za_ispunjavanje_ONLINE_prijave_2020_21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pzg.unizg.hr/studenti/formulari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nc/vijest/article/erasmus-natjecaj-za-mobilnost-studenata-za-studijski-boravak-programske-zemlje-ka103-eu-za-ak-2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pzg.unizg.hr/medunarodna_suradnja/razmjena_studenata_i_profesora/sveucilista_s_kojima_imamo_erasmus__ugovore" TargetMode="External"/><Relationship Id="rId2" Type="http://schemas.openxmlformats.org/officeDocument/2006/relationships/hyperlink" Target="http://www.unizg.hr/nc/vijest/article/erasmus-natjecaj-za-mobilnost-studenata-za-studijski-boravak-programske-zemlje-ka103-eu-za-ak-2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CB4B3-511B-4E76-A072-4D7DCB7732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hr-HR" b="1" dirty="0"/>
              <a:t>ERASMUS+			 </a:t>
            </a:r>
            <a:br>
              <a:rPr lang="hr-HR" b="1" dirty="0"/>
            </a:br>
            <a:r>
              <a:rPr lang="hr-HR" b="1" dirty="0"/>
              <a:t>STUDIJSKI BORAVAK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366EBA-CEA4-4FA7-B389-0A484CE610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b="1" dirty="0"/>
              <a:t>Akademska godina 2020./2021.</a:t>
            </a:r>
          </a:p>
          <a:p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3884492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88C6D-3958-413F-BD0F-719803B1D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/>
              <a:t>Kriteriji za odabir kandidata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7E534-E3A5-4DE1-A7DA-34A1BC7BFC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3200" dirty="0"/>
              <a:t>Motivacijsko pismo: 1 do 3 boda</a:t>
            </a:r>
          </a:p>
          <a:p>
            <a:r>
              <a:rPr lang="hr-HR" sz="3200" dirty="0"/>
              <a:t>Poznavanje jezika: B2 = 1 bod, C1= 2 boda, C2= 3 boda</a:t>
            </a:r>
          </a:p>
          <a:p>
            <a:r>
              <a:rPr lang="hr-HR" sz="3200" dirty="0"/>
              <a:t>Prosjek ocjena: od 2 do 5, na dvije decimale, množi se s ponderom 1.5</a:t>
            </a:r>
          </a:p>
        </p:txBody>
      </p:sp>
    </p:spTree>
    <p:extLst>
      <p:ext uri="{BB962C8B-B14F-4D97-AF65-F5344CB8AC3E}">
        <p14:creationId xmlns:p14="http://schemas.microsoft.com/office/powerpoint/2010/main" val="1132911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38AA6-F5FB-4DAE-9ECE-A8FE15BD6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/>
              <a:t>Što je potrebno napraviti prije prijave?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97C65-3BDC-47E0-BAE2-9B7BA68FE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956391"/>
            <a:ext cx="9601200" cy="3911009"/>
          </a:xfrm>
        </p:spPr>
        <p:txBody>
          <a:bodyPr>
            <a:normAutofit/>
          </a:bodyPr>
          <a:lstStyle/>
          <a:p>
            <a:r>
              <a:rPr lang="hr-HR" sz="2600" dirty="0"/>
              <a:t>Detaljno pročitati Natječaj, Dodatak I. i Dodatak II.</a:t>
            </a:r>
          </a:p>
          <a:p>
            <a:r>
              <a:rPr lang="hr-HR" sz="2600" dirty="0"/>
              <a:t>Informirati se na koja je sveučilišta moguće ostvariti mobilnost</a:t>
            </a:r>
          </a:p>
          <a:p>
            <a:r>
              <a:rPr lang="hr-HR" sz="2600" dirty="0"/>
              <a:t>Informirati se o kolegijima koje strano sveučilište nudi na jeziku kojeg student razumije</a:t>
            </a:r>
          </a:p>
          <a:p>
            <a:r>
              <a:rPr lang="hr-HR" sz="2600" dirty="0"/>
              <a:t>Studenti koji žele pisati/provesti istraživanje za završni rad moraju dobiti posebno odobrenje strane institucije, mentora sa strane institucije, Fakulteta političkih znanosti i svog mentora na Fakultetu političkih znanosti</a:t>
            </a:r>
          </a:p>
        </p:txBody>
      </p:sp>
    </p:spTree>
    <p:extLst>
      <p:ext uri="{BB962C8B-B14F-4D97-AF65-F5344CB8AC3E}">
        <p14:creationId xmlns:p14="http://schemas.microsoft.com/office/powerpoint/2010/main" val="2927442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791D1-3292-4078-AF6F-A1799992A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/>
              <a:t>Postupak prijave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0B83C-2086-438D-92E6-D004FE5FF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871330"/>
            <a:ext cx="9601200" cy="430087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400" dirty="0"/>
              <a:t>Pročitati </a:t>
            </a:r>
            <a:r>
              <a:rPr lang="hr-HR" sz="2400" dirty="0">
                <a:hlinkClick r:id="rId2"/>
              </a:rPr>
              <a:t>Upute za online prijavu</a:t>
            </a:r>
            <a:endParaRPr lang="hr-HR" sz="2400" dirty="0"/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Ispuniti i poslati online prijavu do 21. veljače 2020. (12:00 sati)</a:t>
            </a:r>
          </a:p>
          <a:p>
            <a:pPr lvl="1"/>
            <a:r>
              <a:rPr lang="hr-HR" sz="2400" dirty="0"/>
              <a:t>Slati samo jednu online prijavu – moguće je odabrati da tri različita inozemna sveučilišta</a:t>
            </a:r>
          </a:p>
          <a:p>
            <a:pPr lvl="1"/>
            <a:r>
              <a:rPr lang="hr-HR" sz="2400" dirty="0"/>
              <a:t>U slučaju višestrukih online prijava, sve će se prijave automatski smatrati odbijenima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Ispunjenu online prijavu otisnuti, vlastoručno potpisati i predati zajedno sa svom potrebnom dokumentacijom u Ured za međunarodnu suradnju Fakulteta političkih znanosti do 21. veljače 2020. (12:00 sati)</a:t>
            </a:r>
          </a:p>
        </p:txBody>
      </p:sp>
    </p:spTree>
    <p:extLst>
      <p:ext uri="{BB962C8B-B14F-4D97-AF65-F5344CB8AC3E}">
        <p14:creationId xmlns:p14="http://schemas.microsoft.com/office/powerpoint/2010/main" val="582498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F8DED-A6CC-4672-8802-8EEBD00C5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/>
              <a:t>Potrebna dokumentacija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ED104-0586-4CB7-B662-673EEAD6B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22474"/>
            <a:ext cx="9601200" cy="467832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sz="2400" dirty="0" err="1"/>
              <a:t>Europass</a:t>
            </a:r>
            <a:r>
              <a:rPr lang="hr-HR" sz="2400" dirty="0"/>
              <a:t> životopis na hrvatskom jeziku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Motivacijsko pismo na hrvatskom jeziku do 300 riječi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Prijepis ocjena iz referade za sve razine studija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Potvrdu o upisanom semestru iz ISVU sustava iz referade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Dokaz o znanju jezika na kojem se izvodi nastava – minimalno B2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 err="1"/>
              <a:t>Approval</a:t>
            </a:r>
            <a:r>
              <a:rPr lang="hr-HR" sz="2400" dirty="0"/>
              <a:t> </a:t>
            </a:r>
            <a:r>
              <a:rPr lang="hr-HR" sz="2400" dirty="0" err="1"/>
              <a:t>form</a:t>
            </a:r>
            <a:r>
              <a:rPr lang="hr-HR" sz="2400" dirty="0"/>
              <a:t> for </a:t>
            </a:r>
            <a:r>
              <a:rPr lang="hr-HR" sz="2400" dirty="0" err="1"/>
              <a:t>final</a:t>
            </a:r>
            <a:r>
              <a:rPr lang="hr-HR" sz="2400" dirty="0"/>
              <a:t> </a:t>
            </a:r>
            <a:r>
              <a:rPr lang="hr-HR" sz="2400" dirty="0" err="1"/>
              <a:t>thesis</a:t>
            </a:r>
            <a:r>
              <a:rPr lang="hr-HR" sz="2400" dirty="0"/>
              <a:t> – ako se želi pisati završni rad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Studenti s invaliditetom - potvrdu ovlaštene ustanove iz koje se vidi stupanj invaliditeta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Studenti u nepovoljnom položaju – dodatna dokumentacija ovisno o kategoriji</a:t>
            </a:r>
          </a:p>
          <a:p>
            <a:pPr marL="457200" indent="-457200">
              <a:buFont typeface="+mj-lt"/>
              <a:buAutoNum type="arabicPeriod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32391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4636E-82E8-4FC0-9E9F-754C018F2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/>
              <a:t>Potvrde o znanju jezika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5C971A-F11A-4263-8A2B-4BC65764DD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r-HR" sz="2400" dirty="0">
                <a:hlinkClick r:id="rId2"/>
              </a:rPr>
              <a:t>Potvrda fakulteta</a:t>
            </a:r>
            <a:r>
              <a:rPr lang="hr-HR" sz="2400" dirty="0"/>
              <a:t> - Obrazac potvrde - B2 - ENGLESKI – ERASMUS</a:t>
            </a:r>
          </a:p>
          <a:p>
            <a:r>
              <a:rPr lang="hr-HR" sz="2400" dirty="0"/>
              <a:t>Studenti koji su u inozemstvu završili neku razinu studija na stranom jeziku – kopija diplome</a:t>
            </a:r>
          </a:p>
          <a:p>
            <a:r>
              <a:rPr lang="pl-PL" sz="2400" dirty="0"/>
              <a:t>Završena srednja škola na stranom jeziku</a:t>
            </a:r>
          </a:p>
          <a:p>
            <a:r>
              <a:rPr lang="hr-HR" sz="2400" dirty="0"/>
              <a:t>Potvrda škole stranih jezika</a:t>
            </a:r>
          </a:p>
          <a:p>
            <a:r>
              <a:rPr lang="hr-HR" sz="2400" dirty="0"/>
              <a:t>Međunarodni certifikati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hr-HR" sz="2400" dirty="0"/>
              <a:t>Iznimka – studenti kojima je relevantni strani jezik materinji jezik</a:t>
            </a:r>
          </a:p>
        </p:txBody>
      </p:sp>
    </p:spTree>
    <p:extLst>
      <p:ext uri="{BB962C8B-B14F-4D97-AF65-F5344CB8AC3E}">
        <p14:creationId xmlns:p14="http://schemas.microsoft.com/office/powerpoint/2010/main" val="4067151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80DFF-719D-411E-A843-50C4E5B9D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Česti problemi i pogreške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55517-736B-455D-A89E-EC3E942842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/>
              <a:t>Studenti ne pročitaju Natječaj, Dodatak I. i Dodatak II.</a:t>
            </a:r>
          </a:p>
          <a:p>
            <a:r>
              <a:rPr lang="hr-HR" sz="2400" dirty="0"/>
              <a:t>Studenti se ne informiraju o stranim sveučilištima i njihovim zahtjevima</a:t>
            </a:r>
          </a:p>
          <a:p>
            <a:r>
              <a:rPr lang="hr-HR" sz="2400" dirty="0"/>
              <a:t>Studenti se ne informiraju o akademskom kalendaru strane institucije, broju mjeseci koje mogu provesti na mobilnosti, kolegijima na engleskom jeziku i životnim troškovima u drugoj državi</a:t>
            </a:r>
          </a:p>
          <a:p>
            <a:r>
              <a:rPr lang="hr-HR" sz="2400" dirty="0"/>
              <a:t>Studenti šalju više od jedne prijave</a:t>
            </a:r>
          </a:p>
          <a:p>
            <a:r>
              <a:rPr lang="hr-HR" sz="2400" dirty="0"/>
              <a:t>Motivacija je elementarno izražena i slabo objašnjena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327997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B7CC2-EFD8-44A8-BD1D-EF3D294E8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Kontakt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F77D9-5249-4D89-93FF-C808D18572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hr-HR" dirty="0"/>
              <a:t>Ured za međunarodnu suradnju Fakulteta političkih znanosti</a:t>
            </a:r>
          </a:p>
          <a:p>
            <a:pPr marL="0" indent="0" algn="ctr">
              <a:buNone/>
            </a:pPr>
            <a:r>
              <a:rPr lang="hr-HR" dirty="0"/>
              <a:t>Toni Kliškić</a:t>
            </a:r>
          </a:p>
          <a:p>
            <a:pPr marL="0" indent="0" algn="ctr">
              <a:buNone/>
            </a:pPr>
            <a:r>
              <a:rPr lang="hr-HR" dirty="0"/>
              <a:t>toni.kliskic@fpzg.hr</a:t>
            </a:r>
          </a:p>
        </p:txBody>
      </p:sp>
    </p:spTree>
    <p:extLst>
      <p:ext uri="{BB962C8B-B14F-4D97-AF65-F5344CB8AC3E}">
        <p14:creationId xmlns:p14="http://schemas.microsoft.com/office/powerpoint/2010/main" val="2277165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AC39C-F76B-4D46-BB51-9D18A5F0C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/>
              <a:t>Tko se može prijaviti na </a:t>
            </a:r>
            <a:r>
              <a:rPr lang="hr-HR" b="1" dirty="0">
                <a:hlinkClick r:id="rId2"/>
              </a:rPr>
              <a:t>natječaj</a:t>
            </a:r>
            <a:r>
              <a:rPr lang="hr-HR" b="1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838D73-F5BC-435E-8A9D-82E43F87E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956391"/>
            <a:ext cx="9601200" cy="4215809"/>
          </a:xfrm>
        </p:spPr>
        <p:txBody>
          <a:bodyPr>
            <a:normAutofit lnSpcReduction="10000"/>
          </a:bodyPr>
          <a:lstStyle/>
          <a:p>
            <a:r>
              <a:rPr lang="hr-HR" sz="2800" dirty="0"/>
              <a:t>Svi redovni studenti Fakulteta političkih znanosti – preddiplomski, diplomski, postdiplomski studij</a:t>
            </a:r>
          </a:p>
          <a:p>
            <a:r>
              <a:rPr lang="hr-HR" sz="2800" dirty="0"/>
              <a:t>Mobilnost se ne može ostvariti:</a:t>
            </a:r>
          </a:p>
          <a:p>
            <a:pPr marL="987552" lvl="1" indent="-457200">
              <a:buFont typeface="+mj-lt"/>
              <a:buAutoNum type="arabicPeriod"/>
            </a:pPr>
            <a:r>
              <a:rPr lang="hr-HR" sz="2800" dirty="0"/>
              <a:t>Na prvoj godini preddiplomskog studija</a:t>
            </a:r>
          </a:p>
          <a:p>
            <a:pPr marL="987552" lvl="1" indent="-457200">
              <a:buFont typeface="+mj-lt"/>
              <a:buAutoNum type="arabicPeriod"/>
            </a:pPr>
            <a:r>
              <a:rPr lang="hr-HR" sz="2800" dirty="0"/>
              <a:t>U zimskom (prvom) semestru 1. godine diplomskog studija</a:t>
            </a:r>
            <a:endParaRPr lang="hr-HR" sz="2800" i="0" dirty="0"/>
          </a:p>
          <a:p>
            <a:pPr marL="987552" lvl="1" indent="-457200">
              <a:buFont typeface="+mj-lt"/>
              <a:buAutoNum type="arabicPeriod"/>
            </a:pPr>
            <a:r>
              <a:rPr lang="hr-HR" sz="2800" dirty="0"/>
              <a:t>Ako student prijavi mobilnost na diplomskoj razini, a ne upiše diplomski studij</a:t>
            </a:r>
          </a:p>
          <a:p>
            <a:pPr marL="987552" lvl="1" indent="-457200">
              <a:buFont typeface="+mj-lt"/>
              <a:buAutoNum type="arabicPeriod"/>
            </a:pPr>
            <a:r>
              <a:rPr lang="hr-HR" sz="2800" dirty="0"/>
              <a:t>Ako student prijavi mobilnost na preddiplomskoj razini, a upiše diplomski studij</a:t>
            </a:r>
          </a:p>
        </p:txBody>
      </p:sp>
    </p:spTree>
    <p:extLst>
      <p:ext uri="{BB962C8B-B14F-4D97-AF65-F5344CB8AC3E}">
        <p14:creationId xmlns:p14="http://schemas.microsoft.com/office/powerpoint/2010/main" val="811674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73DB4-D6BA-4D54-9BF3-59761D60E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/>
              <a:t>Važni datumi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F62BF5-CA1C-4174-9C6F-C567081C9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913860"/>
            <a:ext cx="9601200" cy="4258340"/>
          </a:xfrm>
        </p:spPr>
        <p:txBody>
          <a:bodyPr>
            <a:normAutofit/>
          </a:bodyPr>
          <a:lstStyle/>
          <a:p>
            <a:r>
              <a:rPr lang="hr-HR" sz="3200" dirty="0"/>
              <a:t>Rok za online prijavu: </a:t>
            </a:r>
            <a:r>
              <a:rPr lang="hr-HR" sz="3200" b="1" dirty="0"/>
              <a:t>21. veljače 2020. </a:t>
            </a:r>
            <a:r>
              <a:rPr lang="hr-HR" sz="3200" dirty="0"/>
              <a:t>(</a:t>
            </a:r>
            <a:r>
              <a:rPr lang="hr-HR" sz="3200" b="1" dirty="0"/>
              <a:t>12:00 sati</a:t>
            </a:r>
            <a:r>
              <a:rPr lang="hr-HR" sz="3200" dirty="0"/>
              <a:t>)</a:t>
            </a:r>
          </a:p>
          <a:p>
            <a:r>
              <a:rPr lang="hr-HR" sz="3200" dirty="0"/>
              <a:t>Rok za dostavu papirnate dokumentacije u Ured za međunarodnu suradnju Fakulteta političkih znanosti: </a:t>
            </a:r>
            <a:r>
              <a:rPr lang="hr-HR" sz="3200" b="1" dirty="0"/>
              <a:t>21. veljače 2020. </a:t>
            </a:r>
            <a:r>
              <a:rPr lang="hr-HR" sz="3200" dirty="0"/>
              <a:t>(</a:t>
            </a:r>
            <a:r>
              <a:rPr lang="hr-HR" sz="3200" b="1" dirty="0"/>
              <a:t>12:00 sati</a:t>
            </a:r>
            <a:r>
              <a:rPr lang="hr-HR" sz="3200" dirty="0"/>
              <a:t>)</a:t>
            </a:r>
          </a:p>
          <a:p>
            <a:r>
              <a:rPr lang="hr-HR" sz="3200" dirty="0"/>
              <a:t>Objava rezultata natječaja: travanj 2020. (Navarra!)</a:t>
            </a:r>
          </a:p>
          <a:p>
            <a:r>
              <a:rPr lang="hr-HR" sz="3200" dirty="0"/>
              <a:t>Potpisivanje ugovora o stipendiranju za zimski semestar sljedeće ak. god. se odvija tijekom srpnja, a za ljetni tijekom prosinca/siječnja</a:t>
            </a:r>
          </a:p>
        </p:txBody>
      </p:sp>
    </p:spTree>
    <p:extLst>
      <p:ext uri="{BB962C8B-B14F-4D97-AF65-F5344CB8AC3E}">
        <p14:creationId xmlns:p14="http://schemas.microsoft.com/office/powerpoint/2010/main" val="548663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B08A5-870C-46C6-88D1-58265243D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/>
              <a:t>Trajanje mobilnosti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85ECA-2F02-4633-B1F4-9AE7DFAF4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r-HR" sz="2400" dirty="0"/>
              <a:t>4, 5, 6 ili 10 mjeseci (ovisno o trajanju semestra na stranom Sveučilištu)</a:t>
            </a:r>
          </a:p>
          <a:p>
            <a:r>
              <a:rPr lang="hr-HR" sz="2400" dirty="0"/>
              <a:t>Prije prijave provjeriti akademski kalendar stranog sveučilišta – paziti na </a:t>
            </a:r>
            <a:r>
              <a:rPr lang="hr-HR" sz="2400" dirty="0" err="1"/>
              <a:t>trimestre</a:t>
            </a:r>
            <a:endParaRPr lang="hr-HR" sz="2400" dirty="0"/>
          </a:p>
          <a:p>
            <a:r>
              <a:rPr lang="hr-HR" sz="2400" u="sng" dirty="0"/>
              <a:t>Ograničenja trajanja mobilnosti:</a:t>
            </a:r>
          </a:p>
          <a:p>
            <a:pPr lvl="1"/>
            <a:r>
              <a:rPr lang="hr-HR" sz="2400" dirty="0"/>
              <a:t>Maksimalno 12 mjeseci za svaku razinu studija</a:t>
            </a:r>
          </a:p>
          <a:p>
            <a:pPr lvl="1"/>
            <a:r>
              <a:rPr lang="hr-HR" sz="2400" dirty="0"/>
              <a:t>Ukupno trajanje mobilnosti ne može biti duže od polovice trajanja određenog studijskog programa (politolozi na diplomskoj razini mogu se prijaviti na maksimalno 6 mjeseci mobilnosti)</a:t>
            </a:r>
          </a:p>
        </p:txBody>
      </p:sp>
    </p:spTree>
    <p:extLst>
      <p:ext uri="{BB962C8B-B14F-4D97-AF65-F5344CB8AC3E}">
        <p14:creationId xmlns:p14="http://schemas.microsoft.com/office/powerpoint/2010/main" val="2950093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E57BA-68AE-41C7-8DD3-197D09CB4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/>
              <a:t>Na koja sveučilišta studenti mogu ići?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010C2-43DF-4BFF-A5C0-ACDCD0B3E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892595"/>
            <a:ext cx="9601200" cy="4279605"/>
          </a:xfrm>
        </p:spPr>
        <p:txBody>
          <a:bodyPr/>
          <a:lstStyle/>
          <a:p>
            <a:r>
              <a:rPr lang="hr-HR" sz="2500" dirty="0"/>
              <a:t>Popis sveučilišta se nalazi na web stranici </a:t>
            </a:r>
            <a:r>
              <a:rPr lang="hr-HR" sz="2500" dirty="0">
                <a:hlinkClick r:id="rId2"/>
              </a:rPr>
              <a:t>Sveučilišta u Zagrebu</a:t>
            </a:r>
            <a:r>
              <a:rPr lang="hr-HR" sz="2500" dirty="0"/>
              <a:t> i </a:t>
            </a:r>
            <a:r>
              <a:rPr lang="hr-HR" sz="2500" dirty="0">
                <a:hlinkClick r:id="rId3"/>
              </a:rPr>
              <a:t>Fakulteta političkih znanosti</a:t>
            </a:r>
            <a:endParaRPr lang="hr-HR" sz="2500" dirty="0"/>
          </a:p>
          <a:p>
            <a:r>
              <a:rPr lang="hr-HR" sz="2500" dirty="0"/>
              <a:t>Na neka sveučilišta mogu ići  samo studenti politologije, ili novinarstva</a:t>
            </a:r>
          </a:p>
          <a:p>
            <a:r>
              <a:rPr lang="hr-HR" sz="2500" dirty="0"/>
              <a:t>Na neka sveučilišta mogu ići samo studenti na preddiplomskoj, ili diplomskoj razini studija</a:t>
            </a:r>
          </a:p>
          <a:p>
            <a:r>
              <a:rPr lang="hr-HR" sz="2500" dirty="0"/>
              <a:t>Austrija, Belgija, Bugarska, Češka, Finska, Francuska, Grčka, Italija, Latvija, Litva, Mađarska, Nizozemska, Njemačka, Poljska, Rumunjska, Slovačka, Slovenija, Španjolska, Švedska, Turska, UK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18321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76E17-8869-48B3-9413-58A23C984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/>
              <a:t>Financijska potpora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B30E88-8F05-4FAE-B5ED-EC6CB614B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956391"/>
            <a:ext cx="9601200" cy="42158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400" u="sng" dirty="0"/>
              <a:t>POKRIVA SAMO DIO TROŠKOVA ŽIVOTA ZA VRIJEME MOBILNOST!</a:t>
            </a:r>
          </a:p>
          <a:p>
            <a:r>
              <a:rPr lang="hr-HR" sz="2400" b="1" dirty="0"/>
              <a:t>470 €</a:t>
            </a:r>
            <a:r>
              <a:rPr lang="hr-HR" sz="2400" dirty="0"/>
              <a:t> - Bugarska, Češka, Estonija, Latvija, Litva, Mađarska, Sjeverna  Makedonija, Poljska, Rumunjska, Slovenija, Slovačka, Srbija ili Turska</a:t>
            </a:r>
          </a:p>
          <a:p>
            <a:r>
              <a:rPr lang="hr-HR" sz="2400" b="1" dirty="0"/>
              <a:t>520 € </a:t>
            </a:r>
            <a:r>
              <a:rPr lang="hr-HR" sz="2400" dirty="0"/>
              <a:t>- Austrija, Belgija, Cipar,  Francuska, Italija, Grčka, Malta, Nizozemska, Njemačka, Portugal ili Španjolska</a:t>
            </a:r>
          </a:p>
          <a:p>
            <a:r>
              <a:rPr lang="hr-HR" sz="2400" b="1" dirty="0"/>
              <a:t>520 € - </a:t>
            </a:r>
            <a:r>
              <a:rPr lang="hr-HR" sz="2400" dirty="0"/>
              <a:t>Danska, Finska, Irska, Island, Lihtenštajn, Luksemburg, Norveška, Švedska ili Ujedinjeno Kraljevstvo</a:t>
            </a:r>
          </a:p>
          <a:p>
            <a:r>
              <a:rPr lang="hr-HR" sz="2400" dirty="0"/>
              <a:t>Na studijski boravak se može ići kao zero-</a:t>
            </a:r>
            <a:r>
              <a:rPr lang="hr-HR" sz="2400" dirty="0" err="1"/>
              <a:t>grant</a:t>
            </a:r>
            <a:r>
              <a:rPr lang="hr-HR" sz="2400" dirty="0"/>
              <a:t> student (bez stipendije)</a:t>
            </a:r>
          </a:p>
        </p:txBody>
      </p:sp>
    </p:spTree>
    <p:extLst>
      <p:ext uri="{BB962C8B-B14F-4D97-AF65-F5344CB8AC3E}">
        <p14:creationId xmlns:p14="http://schemas.microsoft.com/office/powerpoint/2010/main" val="2743331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1268A-CFF0-431E-8332-A96B24C28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/>
              <a:t>Zakon o poreznom dohotku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EBBC3-6067-4A93-A6E2-87FB890791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400" dirty="0"/>
              <a:t>01. siječnja 2019. godine došlo je do izmjene Zakona o porezu na dohodak</a:t>
            </a:r>
          </a:p>
          <a:p>
            <a:r>
              <a:rPr lang="hr-HR" sz="2400" dirty="0"/>
              <a:t>Iznos Erasmus+ stipendije više ne utječe na ostvarenje porezne olakšice za roditelja kojem je student uzdržavani član</a:t>
            </a:r>
          </a:p>
          <a:p>
            <a:r>
              <a:rPr lang="hr-HR" sz="2400" dirty="0"/>
              <a:t>Erasmus+ stipendija ne uzima se u obzir pri utvrđivanju prava na osobni odbitak za uzdržavane članove</a:t>
            </a:r>
          </a:p>
          <a:p>
            <a:r>
              <a:rPr lang="hr-HR" sz="2400" dirty="0"/>
              <a:t>Studenti mogu primati Erasmus+ stipendiju zajedno s bilo kojom drugom stipendijom koju primaju iz javnih izvora</a:t>
            </a:r>
          </a:p>
        </p:txBody>
      </p:sp>
    </p:spTree>
    <p:extLst>
      <p:ext uri="{BB962C8B-B14F-4D97-AF65-F5344CB8AC3E}">
        <p14:creationId xmlns:p14="http://schemas.microsoft.com/office/powerpoint/2010/main" val="2369636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2952A-1A88-4ED3-A510-67F247287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/>
              <a:t>Dodatna financijska potpora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25682-B0C2-40CA-BB58-E240AF517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998921"/>
            <a:ext cx="9601200" cy="4173279"/>
          </a:xfrm>
        </p:spPr>
        <p:txBody>
          <a:bodyPr>
            <a:normAutofit lnSpcReduction="10000"/>
          </a:bodyPr>
          <a:lstStyle/>
          <a:p>
            <a:r>
              <a:rPr lang="hr-HR" sz="2400" dirty="0"/>
              <a:t>Studenti s invaliditetom</a:t>
            </a:r>
          </a:p>
          <a:p>
            <a:pPr lvl="1"/>
            <a:r>
              <a:rPr lang="hr-HR" sz="2400" dirty="0"/>
              <a:t>Potrebno naznačiti status u prijavi</a:t>
            </a:r>
          </a:p>
          <a:p>
            <a:pPr lvl="1"/>
            <a:r>
              <a:rPr lang="hr-HR" sz="2400" dirty="0"/>
              <a:t>Uz prijavu treba priložiti i potvrdu ovlaštene ustanove iz koje se vidi stupanj invaliditeta</a:t>
            </a:r>
          </a:p>
          <a:p>
            <a:r>
              <a:rPr lang="hr-HR" sz="2400" dirty="0"/>
              <a:t>Studenti u nepovoljnom položaju (+ 200 €)</a:t>
            </a:r>
          </a:p>
          <a:p>
            <a:pPr lvl="1"/>
            <a:r>
              <a:rPr lang="hr-HR" sz="2400" dirty="0"/>
              <a:t>Potrebno naznačiti status u prijavi</a:t>
            </a:r>
          </a:p>
          <a:p>
            <a:pPr lvl="1"/>
            <a:r>
              <a:rPr lang="hr-HR" sz="2400" dirty="0"/>
              <a:t>Dostaviti dokumentaciju u papirnatom obliku</a:t>
            </a:r>
          </a:p>
          <a:p>
            <a:pPr lvl="1"/>
            <a:r>
              <a:rPr lang="hr-HR" sz="2400" dirty="0"/>
              <a:t>Učitati dokumentaciju u online prijavu</a:t>
            </a:r>
          </a:p>
          <a:p>
            <a:r>
              <a:rPr lang="hr-HR" sz="2400" dirty="0"/>
              <a:t>Studenti se mogu prijaviti samo u jednog kategoriji vezanoj uz nepovoljni položaj</a:t>
            </a:r>
          </a:p>
          <a:p>
            <a:pPr lvl="1"/>
            <a:endParaRPr lang="hr-HR" dirty="0"/>
          </a:p>
          <a:p>
            <a:pPr marL="530352" lvl="1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33266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278EC-22CC-4734-9977-9ACFF9C40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/>
              <a:t>Dodatak II. – Studenti u nepovoljnom položaju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F807B8-06EE-42ED-A8D2-076F2BF4B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41148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dirty="0"/>
              <a:t>Studenti nižeg socioekonomskog statusa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Izbjeglice, tražitelji azila ili migranti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Studentice u tehničkom području, studenti u humanističkom području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Studenti s djecom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Studenti koji studiraju u mjestu izvan mjesta prebivališta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Studenti djeca hrvatskih branitelja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Studenti pripadnici romske manjine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Studenti iz alternativne skrbi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Studenti iz ruralnih područja, manjih mjesta i otoka</a:t>
            </a:r>
          </a:p>
        </p:txBody>
      </p:sp>
    </p:spTree>
    <p:extLst>
      <p:ext uri="{BB962C8B-B14F-4D97-AF65-F5344CB8AC3E}">
        <p14:creationId xmlns:p14="http://schemas.microsoft.com/office/powerpoint/2010/main" val="3079952144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432</TotalTime>
  <Words>1004</Words>
  <Application>Microsoft Office PowerPoint</Application>
  <PresentationFormat>Widescreen</PresentationFormat>
  <Paragraphs>96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Franklin Gothic Book</vt:lpstr>
      <vt:lpstr>Crop</vt:lpstr>
      <vt:lpstr>ERASMUS+     STUDIJSKI BORAVAK</vt:lpstr>
      <vt:lpstr>Tko se može prijaviti na natječaj?</vt:lpstr>
      <vt:lpstr>Važni datumi</vt:lpstr>
      <vt:lpstr>Trajanje mobilnosti</vt:lpstr>
      <vt:lpstr>Na koja sveučilišta studenti mogu ići?</vt:lpstr>
      <vt:lpstr>Financijska potpora</vt:lpstr>
      <vt:lpstr>Zakon o poreznom dohotku</vt:lpstr>
      <vt:lpstr>Dodatna financijska potpora</vt:lpstr>
      <vt:lpstr>Dodatak II. – Studenti u nepovoljnom položaju</vt:lpstr>
      <vt:lpstr>Kriteriji za odabir kandidata</vt:lpstr>
      <vt:lpstr>Što je potrebno napraviti prije prijave?</vt:lpstr>
      <vt:lpstr>Postupak prijave</vt:lpstr>
      <vt:lpstr>Potrebna dokumentacija</vt:lpstr>
      <vt:lpstr>Potvrde o znanju jezika</vt:lpstr>
      <vt:lpstr>Česti problemi i pogreške</vt:lpstr>
      <vt:lpstr>Kontakt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    STUDIJSKI BORAVAK</dc:title>
  <dc:creator>Toni Kliškić</dc:creator>
  <cp:lastModifiedBy>Toni Kliškić</cp:lastModifiedBy>
  <cp:revision>16</cp:revision>
  <cp:lastPrinted>2020-02-05T14:26:35Z</cp:lastPrinted>
  <dcterms:created xsi:type="dcterms:W3CDTF">2020-02-05T07:28:10Z</dcterms:created>
  <dcterms:modified xsi:type="dcterms:W3CDTF">2020-02-05T14:41:18Z</dcterms:modified>
</cp:coreProperties>
</file>