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64" r:id="rId4"/>
    <p:sldId id="258" r:id="rId5"/>
    <p:sldId id="262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2033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220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458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7888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0385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3836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176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4001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6086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455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9631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757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369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172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5128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401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256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67CC14-2D28-48AB-A54A-174C5ED95FAE}" type="datetimeFigureOut">
              <a:rPr lang="hr-HR" smtClean="0"/>
              <a:t>19.4.2016.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0B4E3A-158E-45DA-87F5-D2FAFA963CD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625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erasmus/jezicna-priprem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617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617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odlazni@fpzg.hr" TargetMode="External"/><Relationship Id="rId2" Type="http://schemas.openxmlformats.org/officeDocument/2006/relationships/hyperlink" Target="mailto:toni.kliskic@fpzg.h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617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zg.hr/suradnja/medunarodna-razmjena/razmjena-studenata/studijski-boravak/dokumenti-i-obrasci/erasmus-sms-akademska-godina-201617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zg.hr/fileadmin/rektorat/Suradnja/Medunarodna_razmjena/Studenata/Pravilnik_o_mobilnosti_SuZ.pdf" TargetMode="External"/><Relationship Id="rId2" Type="http://schemas.openxmlformats.org/officeDocument/2006/relationships/hyperlink" Target="http://www.unizg.hr/fileadmin/rektorat/Suradnja/Medunarodna_razmjena/Studenata/Erasmus_SMS/2016_2017/Dokumenti_i_obrasci/Upute_odabrani_2016_1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izg.hr/suradnja/medunarodna-razmjena/razmjena-studenata/studijski-boravak/dokumenti-i-obrasci/erasmus-sms-akademska-godina-201617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rasmus-outgoing@unizg.hr" TargetMode="External"/><Relationship Id="rId2" Type="http://schemas.openxmlformats.org/officeDocument/2006/relationships/hyperlink" Target="mailto:erasmus-student-sms@unizg.h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1856" y="1380068"/>
            <a:ext cx="10291168" cy="2616199"/>
          </a:xfrm>
        </p:spPr>
        <p:txBody>
          <a:bodyPr/>
          <a:lstStyle/>
          <a:p>
            <a:pPr algn="ctr"/>
            <a:r>
              <a:rPr lang="hr-HR" b="1" dirty="0" smtClean="0"/>
              <a:t>ERASMUS+ STUDIJSKI BORAVAK</a:t>
            </a:r>
            <a:endParaRPr lang="hr-H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63617" y="3897115"/>
            <a:ext cx="6987645" cy="1388534"/>
          </a:xfrm>
        </p:spPr>
        <p:txBody>
          <a:bodyPr>
            <a:normAutofit/>
          </a:bodyPr>
          <a:lstStyle/>
          <a:p>
            <a:pPr algn="ctr"/>
            <a:r>
              <a:rPr lang="hr-HR" sz="4800" b="1" dirty="0" smtClean="0"/>
              <a:t>2016./2017.</a:t>
            </a:r>
            <a:endParaRPr lang="hr-HR" sz="4800" b="1" dirty="0"/>
          </a:p>
        </p:txBody>
      </p:sp>
    </p:spTree>
    <p:extLst>
      <p:ext uri="{BB962C8B-B14F-4D97-AF65-F5344CB8AC3E}">
        <p14:creationId xmlns:p14="http://schemas.microsoft.com/office/powerpoint/2010/main" val="14777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45125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ONLINE JEZIČNA POTPORA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865522"/>
            <a:ext cx="10018713" cy="3793476"/>
          </a:xfrm>
        </p:spPr>
        <p:txBody>
          <a:bodyPr>
            <a:normAutofit/>
          </a:bodyPr>
          <a:lstStyle/>
          <a:p>
            <a:r>
              <a:rPr lang="hr-HR" sz="2800" dirty="0" smtClean="0"/>
              <a:t>Studenti moraju prije i po završetku razdoblja mobilnosti provesti </a:t>
            </a:r>
            <a:r>
              <a:rPr lang="hr-HR" sz="2800" dirty="0" smtClean="0">
                <a:hlinkClick r:id="rId2"/>
              </a:rPr>
              <a:t>online procjenu jezičnih kompetencija</a:t>
            </a:r>
            <a:endParaRPr lang="hr-HR" sz="2800" dirty="0" smtClean="0"/>
          </a:p>
          <a:p>
            <a:r>
              <a:rPr lang="hr-HR" sz="2800" dirty="0" smtClean="0"/>
              <a:t>Sveučilište šalje e-mail</a:t>
            </a:r>
          </a:p>
          <a:p>
            <a:r>
              <a:rPr lang="hr-HR" sz="2800" dirty="0" smtClean="0"/>
              <a:t>Za zimski semestar – u 06. ili 07. mjesecu</a:t>
            </a:r>
          </a:p>
          <a:p>
            <a:r>
              <a:rPr lang="hr-HR" sz="2800" dirty="0" smtClean="0"/>
              <a:t>Za ljetni semestar – u 12. ili 01. mjesecu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0698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44277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NOMINACIJA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07614"/>
            <a:ext cx="10018713" cy="4638101"/>
          </a:xfrm>
        </p:spPr>
        <p:txBody>
          <a:bodyPr/>
          <a:lstStyle/>
          <a:p>
            <a:r>
              <a:rPr lang="hr-HR" sz="2800" dirty="0" smtClean="0"/>
              <a:t>Ured za međunarodnu suradnju fakulteta nominira studenta stranom sveučilištu – najčešće putem e-maila</a:t>
            </a:r>
          </a:p>
          <a:p>
            <a:r>
              <a:rPr lang="hr-HR" sz="2800" dirty="0" smtClean="0"/>
              <a:t>Nominirani student će zaprimiti pismo nominacije</a:t>
            </a:r>
          </a:p>
          <a:p>
            <a:r>
              <a:rPr lang="hr-HR" sz="2800" dirty="0" smtClean="0"/>
              <a:t>Strana sveučilišta odgovaraju u roku od 2 do 8 tjedana</a:t>
            </a:r>
          </a:p>
          <a:p>
            <a:r>
              <a:rPr lang="hr-HR" sz="2800" dirty="0" smtClean="0"/>
              <a:t>U slučaju da niste zaprimili nominaciju ili vam se strano sveučilište ne javlja – odmah kontaktirati Ured za međunarodnu suradnju na fakultetu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88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11227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PRIJAVA STRANOM SVEUČILIŠTU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1938968"/>
            <a:ext cx="10018713" cy="4511407"/>
          </a:xfrm>
        </p:spPr>
        <p:txBody>
          <a:bodyPr>
            <a:normAutofit/>
          </a:bodyPr>
          <a:lstStyle/>
          <a:p>
            <a:r>
              <a:rPr lang="hr-HR" dirty="0" smtClean="0"/>
              <a:t>Strano sveučilište kontaktira studenta nakon što zaprimi nominaciju</a:t>
            </a:r>
          </a:p>
          <a:p>
            <a:r>
              <a:rPr lang="hr-HR" dirty="0" smtClean="0"/>
              <a:t>Student prikuplja sve potrebne dokumente i šalje ih stranom sveučilištu</a:t>
            </a:r>
          </a:p>
          <a:p>
            <a:r>
              <a:rPr lang="hr-HR" dirty="0" smtClean="0"/>
              <a:t>Najčešće su to upisni list, obrasci za smještaj, prijepis ocjena, ugovor o učenju, potvrda o poznavanju stranog jezika</a:t>
            </a:r>
          </a:p>
          <a:p>
            <a:r>
              <a:rPr lang="hr-HR" dirty="0" smtClean="0"/>
              <a:t>Neka sveučilišta imaju online prijavu, neka traže da se sve šalje poštom</a:t>
            </a:r>
          </a:p>
          <a:p>
            <a:r>
              <a:rPr lang="hr-HR" dirty="0" smtClean="0"/>
              <a:t>Po primitku nominacije i potrebne dokumentacije strano sveučilište šalje prihvatno pismo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8576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79024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VIZA I DOZVOLA BORAVKA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333041"/>
            <a:ext cx="10018713" cy="4458159"/>
          </a:xfrm>
        </p:spPr>
        <p:txBody>
          <a:bodyPr>
            <a:normAutofit/>
          </a:bodyPr>
          <a:lstStyle/>
          <a:p>
            <a:r>
              <a:rPr lang="hr-HR" sz="2800" dirty="0" smtClean="0"/>
              <a:t>Student treba kontaktirati veleposlanstvo države u koju odlazi</a:t>
            </a:r>
          </a:p>
          <a:p>
            <a:r>
              <a:rPr lang="hr-HR" sz="2800" dirty="0" smtClean="0"/>
              <a:t>Potvrdu o stipendiranju je moguće dobiti od Sveučilišta </a:t>
            </a:r>
          </a:p>
          <a:p>
            <a:r>
              <a:rPr lang="hr-HR" sz="2800" dirty="0" smtClean="0"/>
              <a:t>Pri dolasku u stranu državu treba se javiti imigracijskom uredu / policiji zbog reguliranja boravka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23715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45973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LEARNING AGREEMENT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685581"/>
            <a:ext cx="10018713" cy="4414092"/>
          </a:xfrm>
        </p:spPr>
        <p:txBody>
          <a:bodyPr>
            <a:normAutofit lnSpcReduction="10000"/>
          </a:bodyPr>
          <a:lstStyle/>
          <a:p>
            <a:r>
              <a:rPr lang="hr-HR" sz="2800" dirty="0" smtClean="0"/>
              <a:t>Najbitniji </a:t>
            </a:r>
            <a:r>
              <a:rPr lang="hr-HR" sz="2800" dirty="0" smtClean="0">
                <a:hlinkClick r:id="rId2"/>
              </a:rPr>
              <a:t>dokument</a:t>
            </a:r>
            <a:endParaRPr lang="hr-HR" sz="2800" dirty="0" smtClean="0"/>
          </a:p>
          <a:p>
            <a:r>
              <a:rPr lang="hr-HR" sz="2800" dirty="0" smtClean="0"/>
              <a:t>Potpisuju ga tri strane: student, fakultet i strano sveučilište</a:t>
            </a:r>
          </a:p>
          <a:p>
            <a:r>
              <a:rPr lang="hr-HR" sz="2800" dirty="0" smtClean="0"/>
              <a:t>Minimalno 25 ECTS-a</a:t>
            </a:r>
          </a:p>
          <a:p>
            <a:r>
              <a:rPr lang="hr-HR" sz="2800" dirty="0" smtClean="0"/>
              <a:t>Izborni kolegiji se automatski priznaju</a:t>
            </a:r>
          </a:p>
          <a:p>
            <a:r>
              <a:rPr lang="hr-HR" sz="2800" dirty="0" smtClean="0"/>
              <a:t>Obavezni kolegiji se priznaju samo ako postoji preklapanje u iznosu od 70% u sadržaju – određuje ECTS studijski </a:t>
            </a:r>
            <a:r>
              <a:rPr lang="hr-HR" sz="2800" dirty="0"/>
              <a:t>koordinator dr.sc. Dario Nikić </a:t>
            </a:r>
            <a:r>
              <a:rPr lang="hr-HR" sz="2800" dirty="0" err="1" smtClean="0"/>
              <a:t>Čakar</a:t>
            </a:r>
            <a:endParaRPr lang="hr-HR" sz="2800" dirty="0" smtClean="0"/>
          </a:p>
          <a:p>
            <a:r>
              <a:rPr lang="hr-HR" sz="2800" dirty="0" smtClean="0"/>
              <a:t>Prije potpisivanja poslati LA u Ured za međunarodnu suradnju na fakultetu na provjeru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5905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245125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UGOVOR O STUDIJSKOM BORAVKU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Potpisuju student i Sveučilište u Zagrebu</a:t>
            </a:r>
          </a:p>
          <a:p>
            <a:r>
              <a:rPr lang="hr-HR" sz="2800" dirty="0" smtClean="0"/>
              <a:t>Sveučilište šalje mail s primjerkom ugovora o studijskom boravku, detaljnim uputama, popisom dokumentacije i točnim rasporedom dolaska</a:t>
            </a:r>
          </a:p>
          <a:p>
            <a:r>
              <a:rPr lang="hr-HR" sz="2800" dirty="0" smtClean="0"/>
              <a:t>Na potpisivanje dolazi osobno student!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16661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89193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POPIS DOKUMENTACIJE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41793"/>
            <a:ext cx="10018713" cy="374940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dirty="0" smtClean="0"/>
              <a:t>Dvije kopije osobne iskaznice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Dvije kopije IBAN-a vezanog uz kunski žiro račun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Dvije kopije OIB-a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Zdravstveno osiguranje – kopija police ili europske kartice zdravstvenog osiguranja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Potvrda fakulteta o upisu u ak. godinu – izdaje Ured za međunarodnu suradnju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/>
              <a:t>Ugovor o učenju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518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278176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BITNI DOKUMENTI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hr-HR" dirty="0" smtClean="0">
                <a:hlinkClick r:id="rId2"/>
              </a:rPr>
              <a:t>Confirmation </a:t>
            </a:r>
            <a:r>
              <a:rPr lang="hr-HR" dirty="0" err="1" smtClean="0">
                <a:hlinkClick r:id="rId2"/>
              </a:rPr>
              <a:t>of</a:t>
            </a:r>
            <a:r>
              <a:rPr lang="hr-HR" dirty="0" smtClean="0">
                <a:hlinkClick r:id="rId2"/>
              </a:rPr>
              <a:t> </a:t>
            </a:r>
            <a:r>
              <a:rPr lang="hr-HR" dirty="0" err="1" smtClean="0">
                <a:hlinkClick r:id="rId2"/>
              </a:rPr>
              <a:t>arrival</a:t>
            </a:r>
            <a:r>
              <a:rPr lang="hr-HR" dirty="0" smtClean="0">
                <a:hlinkClick r:id="rId2"/>
              </a:rPr>
              <a:t>/</a:t>
            </a:r>
            <a:r>
              <a:rPr lang="hr-HR" dirty="0" err="1" smtClean="0">
                <a:hlinkClick r:id="rId2"/>
              </a:rPr>
              <a:t>departure</a:t>
            </a:r>
            <a:r>
              <a:rPr lang="hr-HR" dirty="0" smtClean="0">
                <a:hlinkClick r:id="rId2"/>
              </a:rPr>
              <a:t> </a:t>
            </a:r>
            <a:r>
              <a:rPr lang="hr-HR" dirty="0" smtClean="0"/>
              <a:t>– po njemu se računa iznos financijske potpore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hlinkClick r:id="rId2"/>
              </a:rPr>
              <a:t>Learning </a:t>
            </a:r>
            <a:r>
              <a:rPr lang="hr-HR" dirty="0" err="1" smtClean="0">
                <a:hlinkClick r:id="rId2"/>
              </a:rPr>
              <a:t>Agreement</a:t>
            </a:r>
            <a:r>
              <a:rPr lang="hr-HR" dirty="0" smtClean="0"/>
              <a:t> – prije, tijekom i nakon mobilnosti</a:t>
            </a:r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hlinkClick r:id="rId2"/>
              </a:rPr>
              <a:t>Izjava o </a:t>
            </a:r>
            <a:r>
              <a:rPr lang="hr-HR" dirty="0" err="1" smtClean="0">
                <a:hlinkClick r:id="rId2"/>
              </a:rPr>
              <a:t>odustanku</a:t>
            </a:r>
            <a:r>
              <a:rPr lang="hr-HR" dirty="0" smtClean="0">
                <a:hlinkClick r:id="rId2"/>
              </a:rPr>
              <a:t> </a:t>
            </a:r>
            <a:endParaRPr lang="hr-HR" dirty="0"/>
          </a:p>
          <a:p>
            <a:pPr marL="457200" indent="-457200">
              <a:buFont typeface="+mj-lt"/>
              <a:buAutoNum type="arabicPeriod"/>
            </a:pPr>
            <a:r>
              <a:rPr lang="hr-HR" dirty="0" smtClean="0">
                <a:hlinkClick r:id="rId2"/>
              </a:rPr>
              <a:t>Izjava o prihvatu zero-</a:t>
            </a:r>
            <a:r>
              <a:rPr lang="hr-HR" dirty="0" err="1" smtClean="0">
                <a:hlinkClick r:id="rId2"/>
              </a:rPr>
              <a:t>grant</a:t>
            </a:r>
            <a:r>
              <a:rPr lang="hr-HR" dirty="0" smtClean="0">
                <a:hlinkClick r:id="rId2"/>
              </a:rPr>
              <a:t> statusa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3105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223092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PITANJA I DODATNE INFORMACIJE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2280492"/>
            <a:ext cx="10018713" cy="38522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800" dirty="0" smtClean="0"/>
              <a:t>Ured za međunarodnu suradnju </a:t>
            </a:r>
          </a:p>
          <a:p>
            <a:pPr marL="0" indent="0">
              <a:buNone/>
            </a:pPr>
            <a:r>
              <a:rPr lang="hr-HR" sz="2800" dirty="0" smtClean="0"/>
              <a:t>	radno vrijeme: 	pon – čet 08:00 – 16:00, </a:t>
            </a:r>
          </a:p>
          <a:p>
            <a:pPr marL="0" indent="0">
              <a:buNone/>
            </a:pPr>
            <a:r>
              <a:rPr lang="hr-HR" sz="2800" dirty="0"/>
              <a:t>	</a:t>
            </a:r>
            <a:r>
              <a:rPr lang="hr-HR" sz="2800" dirty="0" smtClean="0"/>
              <a:t>					pet 08:00 – 15:00</a:t>
            </a:r>
          </a:p>
          <a:p>
            <a:pPr marL="0" indent="0">
              <a:buNone/>
            </a:pPr>
            <a:r>
              <a:rPr lang="hr-HR" sz="2800" dirty="0" smtClean="0"/>
              <a:t>E-mail: </a:t>
            </a:r>
            <a:r>
              <a:rPr lang="hr-HR" sz="2800" dirty="0" smtClean="0">
                <a:hlinkClick r:id="rId2"/>
              </a:rPr>
              <a:t>toni.kliskic@fpzg.hr</a:t>
            </a:r>
            <a:endParaRPr lang="hr-HR" sz="2800" dirty="0" smtClean="0"/>
          </a:p>
          <a:p>
            <a:pPr marL="0" indent="0">
              <a:buNone/>
            </a:pPr>
            <a:r>
              <a:rPr lang="hr-HR" sz="2800" dirty="0" smtClean="0"/>
              <a:t>Promotorice za odlaznu mobilnost: Morana Čala (SMP) i Tena Mutnjaković (SMS)</a:t>
            </a:r>
          </a:p>
          <a:p>
            <a:pPr marL="0" indent="0">
              <a:buNone/>
            </a:pPr>
            <a:r>
              <a:rPr lang="hr-HR" sz="2800" dirty="0" smtClean="0"/>
              <a:t>E-mail: </a:t>
            </a:r>
            <a:r>
              <a:rPr lang="hr-HR" sz="2800" dirty="0" smtClean="0">
                <a:hlinkClick r:id="rId3"/>
              </a:rPr>
              <a:t>odlazni@fpzg.hr</a:t>
            </a:r>
            <a:r>
              <a:rPr lang="hr-HR" sz="2800" dirty="0" smtClean="0"/>
              <a:t> </a:t>
            </a:r>
            <a:endParaRPr lang="hr-HR" sz="28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15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289192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REZULTATI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002" y="1663547"/>
            <a:ext cx="10018713" cy="4450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dirty="0" smtClean="0"/>
              <a:t>Studenti koji su dobili financijsku potporu:</a:t>
            </a:r>
          </a:p>
          <a:p>
            <a:r>
              <a:rPr lang="hr-HR" sz="2800" dirty="0" smtClean="0"/>
              <a:t>smatra se da automatski prihvaćaju stipendiju i odlazak na razmjenu</a:t>
            </a:r>
          </a:p>
          <a:p>
            <a:pPr marL="0" indent="0">
              <a:buNone/>
            </a:pPr>
            <a:r>
              <a:rPr lang="hr-HR" sz="2800" dirty="0" smtClean="0"/>
              <a:t>Studenti koji nisu dobili financijsku potporu: </a:t>
            </a:r>
          </a:p>
          <a:p>
            <a:r>
              <a:rPr lang="hr-HR" sz="2800" dirty="0" smtClean="0"/>
              <a:t>mogu pričekati pomak rang liste</a:t>
            </a:r>
          </a:p>
          <a:p>
            <a:r>
              <a:rPr lang="hr-HR" sz="2800" dirty="0" smtClean="0"/>
              <a:t>prihvatiti odlazak kao zero-</a:t>
            </a:r>
            <a:r>
              <a:rPr lang="hr-HR" sz="2800" dirty="0" err="1" smtClean="0"/>
              <a:t>grant</a:t>
            </a:r>
            <a:r>
              <a:rPr lang="hr-HR" sz="2800" dirty="0" smtClean="0"/>
              <a:t> studenti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23500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67159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ZERO-GRANT STUDENTI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19759"/>
            <a:ext cx="10018713" cy="3771442"/>
          </a:xfrm>
        </p:spPr>
        <p:txBody>
          <a:bodyPr>
            <a:noAutofit/>
          </a:bodyPr>
          <a:lstStyle/>
          <a:p>
            <a:r>
              <a:rPr lang="hr-HR" sz="2800" dirty="0" smtClean="0"/>
              <a:t>Imaju ista prava i obveze, ali ne dobivaju financijsku potporu</a:t>
            </a:r>
          </a:p>
          <a:p>
            <a:r>
              <a:rPr lang="hr-HR" sz="2800" dirty="0" smtClean="0"/>
              <a:t>Trebaju ispuniti i dostaviti </a:t>
            </a:r>
            <a:r>
              <a:rPr lang="hr-HR" sz="2800" dirty="0" smtClean="0">
                <a:hlinkClick r:id="rId2"/>
              </a:rPr>
              <a:t>službeni obrazac </a:t>
            </a:r>
            <a:r>
              <a:rPr lang="hr-HR" sz="2800" dirty="0" smtClean="0"/>
              <a:t>i poslati ga na Sveučilište (</a:t>
            </a:r>
            <a:r>
              <a:rPr lang="hr-HR" sz="2800" dirty="0"/>
              <a:t>Sveučilište u Zagrebu, Trg maršala Tita 14, 10000 </a:t>
            </a:r>
            <a:r>
              <a:rPr lang="hr-HR" sz="2800" dirty="0" smtClean="0"/>
              <a:t>Zagreb)</a:t>
            </a:r>
          </a:p>
          <a:p>
            <a:r>
              <a:rPr lang="hr-HR" sz="2800" dirty="0" smtClean="0"/>
              <a:t>Rok za dostavu obrasca:</a:t>
            </a:r>
          </a:p>
          <a:p>
            <a:pPr marL="0" indent="0">
              <a:buNone/>
            </a:pPr>
            <a:r>
              <a:rPr lang="hr-HR" sz="2800" dirty="0"/>
              <a:t>	</a:t>
            </a:r>
            <a:r>
              <a:rPr lang="hr-HR" sz="2800" dirty="0" smtClean="0"/>
              <a:t>10.05.2016. za zimski semestar</a:t>
            </a:r>
          </a:p>
          <a:p>
            <a:pPr marL="0" indent="0">
              <a:buNone/>
            </a:pPr>
            <a:r>
              <a:rPr lang="hr-HR" sz="2800" dirty="0"/>
              <a:t>	</a:t>
            </a:r>
            <a:r>
              <a:rPr lang="hr-HR" sz="2800" dirty="0" smtClean="0"/>
              <a:t>02.09.2016. za ljetni semestar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40574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33261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ODUSTANAK OD RAZMJENE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883884"/>
            <a:ext cx="10018713" cy="41496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2800" dirty="0" smtClean="0"/>
              <a:t>U slučaju </a:t>
            </a:r>
            <a:r>
              <a:rPr lang="hr-HR" sz="2800" dirty="0" err="1" smtClean="0"/>
              <a:t>odustanka</a:t>
            </a:r>
            <a:r>
              <a:rPr lang="hr-HR" sz="2800" dirty="0" smtClean="0"/>
              <a:t> student treba dostaviti vlastoručno potpisanu izjavu na </a:t>
            </a:r>
            <a:r>
              <a:rPr lang="hr-HR" sz="2800" dirty="0" smtClean="0">
                <a:hlinkClick r:id="rId2"/>
              </a:rPr>
              <a:t>službenom obrascu</a:t>
            </a:r>
            <a:r>
              <a:rPr lang="hr-HR" sz="2800" dirty="0" smtClean="0"/>
              <a:t> u zadanom roku na adresu: Sveučilište u Zagrebu, Trg maršala Tita 14, 10000 Zagreb.</a:t>
            </a:r>
          </a:p>
          <a:p>
            <a:pPr marL="0" indent="0">
              <a:buNone/>
            </a:pPr>
            <a:endParaRPr lang="hr-HR" sz="2800" dirty="0"/>
          </a:p>
          <a:p>
            <a:pPr marL="0" indent="0">
              <a:buNone/>
            </a:pPr>
            <a:r>
              <a:rPr lang="hr-HR" sz="2800" dirty="0" smtClean="0"/>
              <a:t>Obavijestiti e-mailom („ERASMUS+ 2016./17. – IME I PREZIME – ODUSTANAK) koordinatora za odlazne studente Ureda za međunarodnu suradnju Sveučilišta.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5500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2534797"/>
            <a:ext cx="10018713" cy="3124201"/>
          </a:xfrm>
        </p:spPr>
        <p:txBody>
          <a:bodyPr/>
          <a:lstStyle/>
          <a:p>
            <a:pPr marL="0" indent="0">
              <a:buNone/>
            </a:pPr>
            <a:r>
              <a:rPr lang="hr-HR" sz="2800" dirty="0" smtClean="0"/>
              <a:t>Rokovi za </a:t>
            </a:r>
            <a:r>
              <a:rPr lang="hr-HR" sz="2800" dirty="0" err="1" smtClean="0"/>
              <a:t>odustanak</a:t>
            </a:r>
            <a:r>
              <a:rPr lang="hr-HR" sz="2800" dirty="0" smtClean="0"/>
              <a:t>: </a:t>
            </a:r>
          </a:p>
          <a:p>
            <a:r>
              <a:rPr lang="hr-HR" sz="2800" dirty="0" smtClean="0"/>
              <a:t>Najkasnije </a:t>
            </a:r>
            <a:r>
              <a:rPr lang="hr-HR" sz="2800" dirty="0"/>
              <a:t>do </a:t>
            </a:r>
            <a:r>
              <a:rPr lang="hr-HR" sz="2800" b="1" u="sng" dirty="0"/>
              <a:t>10.05.2016</a:t>
            </a:r>
            <a:r>
              <a:rPr lang="hr-HR" sz="2800" b="1" u="sng" dirty="0" smtClean="0"/>
              <a:t>.</a:t>
            </a:r>
            <a:r>
              <a:rPr lang="hr-HR" sz="2800" dirty="0" smtClean="0"/>
              <a:t> za zimski semestar</a:t>
            </a:r>
            <a:endParaRPr lang="hr-HR" sz="2800" b="1" u="sng" dirty="0"/>
          </a:p>
          <a:p>
            <a:r>
              <a:rPr lang="hr-HR" sz="2800" dirty="0" smtClean="0"/>
              <a:t>Najkasnije </a:t>
            </a:r>
            <a:r>
              <a:rPr lang="hr-HR" sz="2800" dirty="0"/>
              <a:t>do </a:t>
            </a:r>
            <a:r>
              <a:rPr lang="hr-HR" sz="2800" b="1" u="sng" dirty="0"/>
              <a:t>02.09.2016</a:t>
            </a:r>
            <a:r>
              <a:rPr lang="hr-HR" sz="2800" b="1" u="sng" dirty="0" smtClean="0"/>
              <a:t>.</a:t>
            </a:r>
            <a:r>
              <a:rPr lang="hr-HR" sz="2800" dirty="0" smtClean="0"/>
              <a:t> za ljetni semestar</a:t>
            </a:r>
            <a:endParaRPr lang="hr-HR" sz="2800" b="1" u="sng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84309" y="344278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ODUSTANAK OD RAZMJENE</a:t>
            </a:r>
            <a:endParaRPr lang="hr-HR" sz="5400" b="1" dirty="0"/>
          </a:p>
        </p:txBody>
      </p:sp>
    </p:spTree>
    <p:extLst>
      <p:ext uri="{BB962C8B-B14F-4D97-AF65-F5344CB8AC3E}">
        <p14:creationId xmlns:p14="http://schemas.microsoft.com/office/powerpoint/2010/main" val="29687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333260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POSTUPAK ŽALBE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09" y="2413611"/>
            <a:ext cx="10018713" cy="3124201"/>
          </a:xfrm>
        </p:spPr>
        <p:txBody>
          <a:bodyPr>
            <a:noAutofit/>
          </a:bodyPr>
          <a:lstStyle/>
          <a:p>
            <a:r>
              <a:rPr lang="hr-HR" sz="2800" dirty="0" smtClean="0"/>
              <a:t>Žalbu treba podnijeti u roku od 8 dana od objave rezultata</a:t>
            </a:r>
          </a:p>
          <a:p>
            <a:r>
              <a:rPr lang="hr-HR" sz="2800" dirty="0" smtClean="0"/>
              <a:t>Podnosi se pisanim oblikom na adresu fakulteta preporučenom poštom</a:t>
            </a:r>
          </a:p>
          <a:p>
            <a:r>
              <a:rPr lang="hr-HR" sz="2800" dirty="0" smtClean="0"/>
              <a:t>O žalbi odlučuje Povjerenstvo fakulteta</a:t>
            </a:r>
          </a:p>
          <a:p>
            <a:r>
              <a:rPr lang="hr-HR" sz="2800" dirty="0" smtClean="0"/>
              <a:t>Postupak je isti u slučaju žalbe vezane za slabiji socioekonomski status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46109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267159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DUŽNOSTI STUDENATA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226324"/>
            <a:ext cx="10018713" cy="312420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800" dirty="0" smtClean="0"/>
              <a:t>Pročitati </a:t>
            </a:r>
            <a:r>
              <a:rPr lang="pl-PL" sz="2800" dirty="0">
                <a:hlinkClick r:id="rId2"/>
              </a:rPr>
              <a:t>Upute studentima odabranima za studentsku razmjenu ak. god. 2016./17</a:t>
            </a:r>
            <a:r>
              <a:rPr lang="pl-PL" sz="2800" dirty="0" smtClean="0">
                <a:hlinkClick r:id="rId2"/>
              </a:rPr>
              <a:t>.</a:t>
            </a:r>
            <a:endParaRPr lang="pl-PL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pl-PL" sz="2800" dirty="0" smtClean="0"/>
              <a:t>Pročitati </a:t>
            </a:r>
            <a:r>
              <a:rPr lang="pl-PL" sz="2800" dirty="0" smtClean="0">
                <a:hlinkClick r:id="rId3"/>
              </a:rPr>
              <a:t>Pravilnik o međunarodnoj mobilnosti</a:t>
            </a:r>
            <a:endParaRPr lang="pl-PL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pl-PL" sz="2800" dirty="0" smtClean="0"/>
              <a:t>Na </a:t>
            </a:r>
            <a:r>
              <a:rPr lang="pl-PL" sz="2800" dirty="0" smtClean="0">
                <a:hlinkClick r:id="rId4"/>
              </a:rPr>
              <a:t>web stranici Sveučilišta</a:t>
            </a:r>
            <a:r>
              <a:rPr lang="pl-PL" sz="2800" dirty="0" smtClean="0"/>
              <a:t> pročitati sve vezano uz studijski boravak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800" dirty="0" smtClean="0"/>
              <a:t>Još jednom pročitati Upute studentima odabranima za studentsku razmjenu ak. god. 2016./17.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43216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443429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PROMJENE DATUMA MOBILNOSTI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588964"/>
            <a:ext cx="10018713" cy="4087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Na primjer:</a:t>
            </a:r>
          </a:p>
          <a:p>
            <a:r>
              <a:rPr lang="hr-HR" dirty="0" smtClean="0"/>
              <a:t>4 mjeseca su dovoljna za ispunjavanje svih obaveza</a:t>
            </a:r>
          </a:p>
          <a:p>
            <a:r>
              <a:rPr lang="hr-HR" dirty="0" smtClean="0"/>
              <a:t>Želite otići dva tjedna ranije kako bi prisustvovali na intenzivnom tečaju Njemačkog</a:t>
            </a:r>
          </a:p>
          <a:p>
            <a:r>
              <a:rPr lang="hr-HR" dirty="0" smtClean="0"/>
              <a:t>Sveučilište je promijenilo datum početka semestra</a:t>
            </a:r>
          </a:p>
          <a:p>
            <a:pPr marL="0" indent="0">
              <a:buNone/>
            </a:pPr>
            <a:r>
              <a:rPr lang="hr-HR" dirty="0" smtClean="0"/>
              <a:t>Nove planirane datume treba javiti Uredu za međunarodnu suradnju Sveučilišta (</a:t>
            </a:r>
            <a:r>
              <a:rPr lang="hr-HR" dirty="0" smtClean="0">
                <a:hlinkClick r:id="rId2"/>
              </a:rPr>
              <a:t>erasmus-student-sms@unizg.hr</a:t>
            </a:r>
            <a:r>
              <a:rPr lang="hr-HR" dirty="0" smtClean="0"/>
              <a:t>, </a:t>
            </a:r>
            <a:r>
              <a:rPr lang="hr-HR" dirty="0" smtClean="0">
                <a:hlinkClick r:id="rId3"/>
              </a:rPr>
              <a:t>erasmus-outgoing@unizg.hr</a:t>
            </a:r>
            <a:r>
              <a:rPr lang="hr-HR" dirty="0" smtClean="0"/>
              <a:t>) i koordinatoru na Fakultetu.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080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01906"/>
            <a:ext cx="10018713" cy="1752599"/>
          </a:xfrm>
        </p:spPr>
        <p:txBody>
          <a:bodyPr>
            <a:normAutofit/>
          </a:bodyPr>
          <a:lstStyle/>
          <a:p>
            <a:r>
              <a:rPr lang="hr-HR" sz="5400" b="1" dirty="0" smtClean="0"/>
              <a:t>Što nakon objave rezultata?</a:t>
            </a:r>
            <a:endParaRPr lang="hr-HR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751683"/>
            <a:ext cx="10018713" cy="403951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3200" dirty="0" smtClean="0"/>
              <a:t>Jezične pripreme - vi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3200" dirty="0" smtClean="0"/>
              <a:t>Nominacija studenta stranom sveučilištu - ja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3200" dirty="0" smtClean="0"/>
              <a:t>Prijava stranom sveučilištu - vi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3200" dirty="0" smtClean="0"/>
              <a:t>Potpisivanje ugovora o studijskom boravku – vi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3200" dirty="0" smtClean="0"/>
              <a:t>Ostale pripreme - vi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86783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209</TotalTime>
  <Words>708</Words>
  <Application>Microsoft Office PowerPoint</Application>
  <PresentationFormat>Widescreen</PresentationFormat>
  <Paragraphs>94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Corbel</vt:lpstr>
      <vt:lpstr>Parallax</vt:lpstr>
      <vt:lpstr>ERASMUS+ STUDIJSKI BORAVAK</vt:lpstr>
      <vt:lpstr>REZULTATI</vt:lpstr>
      <vt:lpstr>ZERO-GRANT STUDENTI</vt:lpstr>
      <vt:lpstr>ODUSTANAK OD RAZMJENE</vt:lpstr>
      <vt:lpstr>ODUSTANAK OD RAZMJENE</vt:lpstr>
      <vt:lpstr>POSTUPAK ŽALBE</vt:lpstr>
      <vt:lpstr>DUŽNOSTI STUDENATA</vt:lpstr>
      <vt:lpstr>PROMJENE DATUMA MOBILNOSTI</vt:lpstr>
      <vt:lpstr>Što nakon objave rezultata?</vt:lpstr>
      <vt:lpstr>ONLINE JEZIČNA POTPORA</vt:lpstr>
      <vt:lpstr>NOMINACIJA</vt:lpstr>
      <vt:lpstr>PRIJAVA STRANOM SVEUČILIŠTU</vt:lpstr>
      <vt:lpstr>VIZA I DOZVOLA BORAVKA</vt:lpstr>
      <vt:lpstr>LEARNING AGREEMENT</vt:lpstr>
      <vt:lpstr>UGOVOR O STUDIJSKOM BORAVKU</vt:lpstr>
      <vt:lpstr>POPIS DOKUMENTACIJE</vt:lpstr>
      <vt:lpstr>BITNI DOKUMENTI</vt:lpstr>
      <vt:lpstr>PITANJA I DODATNE INFORMACIJE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STUDIJSKI BORAVAK</dc:title>
  <dc:creator>Toni</dc:creator>
  <cp:lastModifiedBy>Toni</cp:lastModifiedBy>
  <cp:revision>14</cp:revision>
  <dcterms:created xsi:type="dcterms:W3CDTF">2016-04-19T06:53:37Z</dcterms:created>
  <dcterms:modified xsi:type="dcterms:W3CDTF">2016-04-19T10:23:09Z</dcterms:modified>
</cp:coreProperties>
</file>