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9866313" cy="6735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1A8F1EC-BE62-4627-82AA-81FA0C4C4D3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3379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B05D83-08C4-4FB1-A9DC-95CD3F7EB3C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588628" y="0"/>
            <a:ext cx="4275402" cy="3379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B209C5-9F4C-40A4-BAE7-E2D0FA228E9A}" type="datetimeFigureOut">
              <a:rPr lang="hr-HR" smtClean="0"/>
              <a:t>23.4.2018.</a:t>
            </a:fld>
            <a:endParaRPr lang="hr-H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00524A-2745-4049-9E94-2871DA66DB8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397806"/>
            <a:ext cx="4275402" cy="337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61BC23-788D-46E4-AD15-5C89F2385DC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588628" y="6397806"/>
            <a:ext cx="4275402" cy="337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6652A-3241-4DC3-8047-E130CDEB69D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987343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BA07-68CF-41DC-9221-2C9304810238}" type="datetimeFigureOut">
              <a:rPr lang="hr-HR" smtClean="0"/>
              <a:t>23.4.2018.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FC62-9C36-4257-A569-542EB4D3394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36041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BA07-68CF-41DC-9221-2C9304810238}" type="datetimeFigureOut">
              <a:rPr lang="hr-HR" smtClean="0"/>
              <a:t>23.4.2018.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FC62-9C36-4257-A569-542EB4D3394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5114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BA07-68CF-41DC-9221-2C9304810238}" type="datetimeFigureOut">
              <a:rPr lang="hr-HR" smtClean="0"/>
              <a:t>23.4.2018.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FC62-9C36-4257-A569-542EB4D3394B}" type="slidenum">
              <a:rPr lang="hr-HR" smtClean="0"/>
              <a:t>‹#›</a:t>
            </a:fld>
            <a:endParaRPr lang="hr-H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96057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BA07-68CF-41DC-9221-2C9304810238}" type="datetimeFigureOut">
              <a:rPr lang="hr-HR" smtClean="0"/>
              <a:t>23.4.2018.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FC62-9C36-4257-A569-542EB4D3394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89546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BA07-68CF-41DC-9221-2C9304810238}" type="datetimeFigureOut">
              <a:rPr lang="hr-HR" smtClean="0"/>
              <a:t>23.4.2018.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FC62-9C36-4257-A569-542EB4D3394B}" type="slidenum">
              <a:rPr lang="hr-HR" smtClean="0"/>
              <a:t>‹#›</a:t>
            </a:fld>
            <a:endParaRPr lang="hr-H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53729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BA07-68CF-41DC-9221-2C9304810238}" type="datetimeFigureOut">
              <a:rPr lang="hr-HR" smtClean="0"/>
              <a:t>23.4.2018.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FC62-9C36-4257-A569-542EB4D3394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046293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BA07-68CF-41DC-9221-2C9304810238}" type="datetimeFigureOut">
              <a:rPr lang="hr-HR" smtClean="0"/>
              <a:t>23.4.2018.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FC62-9C36-4257-A569-542EB4D3394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768101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BA07-68CF-41DC-9221-2C9304810238}" type="datetimeFigureOut">
              <a:rPr lang="hr-HR" smtClean="0"/>
              <a:t>23.4.2018.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FC62-9C36-4257-A569-542EB4D3394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63390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BA07-68CF-41DC-9221-2C9304810238}" type="datetimeFigureOut">
              <a:rPr lang="hr-HR" smtClean="0"/>
              <a:t>23.4.2018.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FC62-9C36-4257-A569-542EB4D3394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99274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BA07-68CF-41DC-9221-2C9304810238}" type="datetimeFigureOut">
              <a:rPr lang="hr-HR" smtClean="0"/>
              <a:t>23.4.2018.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FC62-9C36-4257-A569-542EB4D3394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90166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BA07-68CF-41DC-9221-2C9304810238}" type="datetimeFigureOut">
              <a:rPr lang="hr-HR" smtClean="0"/>
              <a:t>23.4.2018.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FC62-9C36-4257-A569-542EB4D3394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0467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BA07-68CF-41DC-9221-2C9304810238}" type="datetimeFigureOut">
              <a:rPr lang="hr-HR" smtClean="0"/>
              <a:t>23.4.2018.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FC62-9C36-4257-A569-542EB4D3394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38789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BA07-68CF-41DC-9221-2C9304810238}" type="datetimeFigureOut">
              <a:rPr lang="hr-HR" smtClean="0"/>
              <a:t>23.4.2018.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FC62-9C36-4257-A569-542EB4D3394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24993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BA07-68CF-41DC-9221-2C9304810238}" type="datetimeFigureOut">
              <a:rPr lang="hr-HR" smtClean="0"/>
              <a:t>23.4.2018.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FC62-9C36-4257-A569-542EB4D3394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5327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BA07-68CF-41DC-9221-2C9304810238}" type="datetimeFigureOut">
              <a:rPr lang="hr-HR" smtClean="0"/>
              <a:t>23.4.2018.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FC62-9C36-4257-A569-542EB4D3394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8495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ABA07-68CF-41DC-9221-2C9304810238}" type="datetimeFigureOut">
              <a:rPr lang="hr-HR" smtClean="0"/>
              <a:t>23.4.2018.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FC62-9C36-4257-A569-542EB4D3394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03550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ABA07-68CF-41DC-9221-2C9304810238}" type="datetimeFigureOut">
              <a:rPr lang="hr-HR" smtClean="0"/>
              <a:t>23.4.2018.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6B6FC62-9C36-4257-A569-542EB4D3394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2541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1" r:id="rId14"/>
    <p:sldLayoutId id="2147483762" r:id="rId15"/>
    <p:sldLayoutId id="214748376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rainingexperience.org/" TargetMode="External"/><Relationship Id="rId2" Type="http://schemas.openxmlformats.org/officeDocument/2006/relationships/hyperlink" Target="http://erasmusintern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eo-net.org/" TargetMode="External"/><Relationship Id="rId5" Type="http://schemas.openxmlformats.org/officeDocument/2006/relationships/hyperlink" Target="http://www.praxisnetwork.eu/" TargetMode="External"/><Relationship Id="rId4" Type="http://schemas.openxmlformats.org/officeDocument/2006/relationships/hyperlink" Target="http://globalplacement.com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suradnja/medunarodna-razmjena/razmjena-studenata/strucna-praksa/dokumenti-i-obrasci/2017-2018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95A4D-AFC6-4EED-8CAD-72FD8D203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9972" y="2243470"/>
            <a:ext cx="8434031" cy="1807366"/>
          </a:xfrm>
        </p:spPr>
        <p:txBody>
          <a:bodyPr/>
          <a:lstStyle/>
          <a:p>
            <a:pPr algn="ctr"/>
            <a:r>
              <a:rPr lang="hr-HR" dirty="0"/>
              <a:t>ERASMUS+ STRUČNA PRAKSA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41137B-1CBB-45BC-BC81-5E308ADC6E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9972" y="4050833"/>
            <a:ext cx="8434031" cy="1096899"/>
          </a:xfrm>
        </p:spPr>
        <p:txBody>
          <a:bodyPr/>
          <a:lstStyle/>
          <a:p>
            <a:pPr algn="ctr"/>
            <a:r>
              <a:rPr lang="hr-HR" dirty="0">
                <a:solidFill>
                  <a:schemeClr val="tx1"/>
                </a:solidFill>
              </a:rPr>
              <a:t>2. krug Natječaja za mobilnost studenata u svrhu </a:t>
            </a:r>
            <a:r>
              <a:rPr lang="hr-HR" dirty="0" err="1">
                <a:solidFill>
                  <a:schemeClr val="tx1"/>
                </a:solidFill>
              </a:rPr>
              <a:t>Erasmus</a:t>
            </a:r>
            <a:r>
              <a:rPr lang="hr-HR" dirty="0">
                <a:solidFill>
                  <a:schemeClr val="tx1"/>
                </a:solidFill>
              </a:rPr>
              <a:t>+ stručne prakse za akademsku godinu 2017./18.</a:t>
            </a:r>
          </a:p>
        </p:txBody>
      </p:sp>
    </p:spTree>
    <p:extLst>
      <p:ext uri="{BB962C8B-B14F-4D97-AF65-F5344CB8AC3E}">
        <p14:creationId xmlns:p14="http://schemas.microsoft.com/office/powerpoint/2010/main" val="3378285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C57C5-08F4-4260-9101-2CBEDD8FB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Traženje stručne prakse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23E3F1-424A-44CA-9865-F89D055BBE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Korisne web stranice:</a:t>
            </a:r>
          </a:p>
          <a:p>
            <a:pPr lvl="1">
              <a:buFont typeface="+mj-lt"/>
              <a:buAutoNum type="arabicPeriod"/>
            </a:pPr>
            <a:r>
              <a:rPr lang="hr-HR" dirty="0">
                <a:hlinkClick r:id="rId2"/>
              </a:rPr>
              <a:t>http://erasmusintern.org/</a:t>
            </a:r>
            <a:endParaRPr lang="hr-HR" dirty="0"/>
          </a:p>
          <a:p>
            <a:pPr lvl="1">
              <a:buFont typeface="+mj-lt"/>
              <a:buAutoNum type="arabicPeriod"/>
            </a:pPr>
            <a:r>
              <a:rPr lang="hr-HR" dirty="0">
                <a:hlinkClick r:id="rId3"/>
              </a:rPr>
              <a:t>https://www.trainingexperience.org/</a:t>
            </a:r>
            <a:endParaRPr lang="hr-HR" dirty="0"/>
          </a:p>
          <a:p>
            <a:pPr lvl="1">
              <a:buFont typeface="+mj-lt"/>
              <a:buAutoNum type="arabicPeriod"/>
            </a:pPr>
            <a:r>
              <a:rPr lang="hr-HR" dirty="0">
                <a:hlinkClick r:id="rId4"/>
              </a:rPr>
              <a:t>http://globalplacement.com/</a:t>
            </a:r>
            <a:endParaRPr lang="hr-HR" dirty="0"/>
          </a:p>
          <a:p>
            <a:pPr lvl="1">
              <a:buFont typeface="+mj-lt"/>
              <a:buAutoNum type="arabicPeriod"/>
            </a:pPr>
            <a:r>
              <a:rPr lang="hr-HR" dirty="0">
                <a:hlinkClick r:id="rId5"/>
              </a:rPr>
              <a:t>http://www.praxisnetwork.eu/</a:t>
            </a:r>
            <a:endParaRPr lang="hr-HR" dirty="0"/>
          </a:p>
          <a:p>
            <a:pPr lvl="1">
              <a:buFont typeface="+mj-lt"/>
              <a:buAutoNum type="arabicPeriod"/>
            </a:pPr>
            <a:r>
              <a:rPr lang="hr-HR" dirty="0">
                <a:hlinkClick r:id="rId6"/>
              </a:rPr>
              <a:t>http://www.leo-net.org/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675237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20280-E108-4128-A67F-764566299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Bivši poslodavci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C0CF58-5CD1-483C-8D62-2309B8BB66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340244"/>
            <a:ext cx="8596668" cy="4209412"/>
          </a:xfrm>
        </p:spPr>
        <p:txBody>
          <a:bodyPr>
            <a:normAutofit/>
          </a:bodyPr>
          <a:lstStyle/>
          <a:p>
            <a:r>
              <a:rPr lang="hr-HR" sz="2000" dirty="0"/>
              <a:t>Linde AG – Communications RME – Njemačka</a:t>
            </a:r>
          </a:p>
          <a:p>
            <a:r>
              <a:rPr lang="hr-HR" sz="2000" dirty="0" err="1"/>
              <a:t>JobSpin</a:t>
            </a:r>
            <a:r>
              <a:rPr lang="hr-HR" sz="2000" dirty="0"/>
              <a:t> International – </a:t>
            </a:r>
            <a:r>
              <a:rPr lang="hr-HR" sz="2000" dirty="0" err="1"/>
              <a:t>Market</a:t>
            </a:r>
            <a:r>
              <a:rPr lang="hr-HR" sz="2000" dirty="0"/>
              <a:t> </a:t>
            </a:r>
            <a:r>
              <a:rPr lang="hr-HR" sz="2000" dirty="0" err="1"/>
              <a:t>and</a:t>
            </a:r>
            <a:r>
              <a:rPr lang="hr-HR" sz="2000" dirty="0"/>
              <a:t> Sales – Republika Češka</a:t>
            </a:r>
          </a:p>
          <a:p>
            <a:r>
              <a:rPr lang="hr-HR" sz="2000" dirty="0" err="1"/>
              <a:t>Kroatische</a:t>
            </a:r>
            <a:r>
              <a:rPr lang="hr-HR" sz="2000" dirty="0"/>
              <a:t> </a:t>
            </a:r>
            <a:r>
              <a:rPr lang="hr-HR" sz="2000" dirty="0" err="1"/>
              <a:t>Wirtschaftsvereinigung</a:t>
            </a:r>
            <a:r>
              <a:rPr lang="hr-HR" sz="2000" dirty="0"/>
              <a:t> – Njemačka</a:t>
            </a:r>
          </a:p>
          <a:p>
            <a:r>
              <a:rPr lang="hr-HR" sz="2000" dirty="0" err="1"/>
              <a:t>Academia</a:t>
            </a:r>
            <a:r>
              <a:rPr lang="hr-HR" sz="2000" dirty="0"/>
              <a:t> – </a:t>
            </a:r>
            <a:r>
              <a:rPr lang="hr-HR" sz="2000" dirty="0" err="1"/>
              <a:t>College</a:t>
            </a:r>
            <a:r>
              <a:rPr lang="hr-HR" sz="2000" dirty="0"/>
              <a:t> for Short-</a:t>
            </a:r>
            <a:r>
              <a:rPr lang="hr-HR" sz="2000" dirty="0" err="1"/>
              <a:t>Cycle</a:t>
            </a:r>
            <a:r>
              <a:rPr lang="hr-HR" sz="2000" dirty="0"/>
              <a:t> </a:t>
            </a:r>
            <a:r>
              <a:rPr lang="hr-HR" sz="2000" dirty="0" err="1"/>
              <a:t>Education</a:t>
            </a:r>
            <a:r>
              <a:rPr lang="hr-HR" sz="2000" dirty="0"/>
              <a:t> – International </a:t>
            </a:r>
            <a:r>
              <a:rPr lang="hr-HR" sz="2000" dirty="0" err="1"/>
              <a:t>office</a:t>
            </a:r>
            <a:r>
              <a:rPr lang="hr-HR" sz="2000" dirty="0"/>
              <a:t> – Slovenija</a:t>
            </a:r>
          </a:p>
          <a:p>
            <a:r>
              <a:rPr lang="hr-HR" sz="2000" dirty="0" err="1"/>
              <a:t>Gaia</a:t>
            </a:r>
            <a:r>
              <a:rPr lang="hr-HR" sz="2000" dirty="0"/>
              <a:t> </a:t>
            </a:r>
            <a:r>
              <a:rPr lang="hr-HR" sz="2000" dirty="0" err="1"/>
              <a:t>Tasiri</a:t>
            </a:r>
            <a:r>
              <a:rPr lang="hr-HR" sz="2000" dirty="0"/>
              <a:t> </a:t>
            </a:r>
            <a:r>
              <a:rPr lang="hr-HR" sz="2000" dirty="0" err="1"/>
              <a:t>Association</a:t>
            </a:r>
            <a:r>
              <a:rPr lang="hr-HR" sz="2000" dirty="0"/>
              <a:t> – 8th Life </a:t>
            </a:r>
            <a:r>
              <a:rPr lang="hr-HR" sz="2000" dirty="0" err="1"/>
              <a:t>Ecovillage</a:t>
            </a:r>
            <a:r>
              <a:rPr lang="hr-HR" sz="2000" dirty="0"/>
              <a:t> Project – Španjolska</a:t>
            </a:r>
          </a:p>
          <a:p>
            <a:r>
              <a:rPr lang="hr-HR" sz="2000" dirty="0" err="1"/>
              <a:t>Universidad</a:t>
            </a:r>
            <a:r>
              <a:rPr lang="hr-HR" sz="2000" dirty="0"/>
              <a:t> </a:t>
            </a:r>
            <a:r>
              <a:rPr lang="hr-HR" sz="2000" dirty="0" err="1"/>
              <a:t>Politecnica</a:t>
            </a:r>
            <a:r>
              <a:rPr lang="hr-HR" sz="2000" dirty="0"/>
              <a:t> de </a:t>
            </a:r>
            <a:r>
              <a:rPr lang="hr-HR" sz="2000" dirty="0" err="1"/>
              <a:t>Cartagena</a:t>
            </a:r>
            <a:r>
              <a:rPr lang="hr-HR" sz="2000" dirty="0"/>
              <a:t> – Press </a:t>
            </a:r>
            <a:r>
              <a:rPr lang="hr-HR" sz="2000" dirty="0" err="1"/>
              <a:t>and</a:t>
            </a:r>
            <a:r>
              <a:rPr lang="hr-HR" sz="2000" dirty="0"/>
              <a:t> Communication – Španjolska</a:t>
            </a:r>
          </a:p>
          <a:p>
            <a:r>
              <a:rPr lang="hr-HR" sz="2000" dirty="0"/>
              <a:t>Training </a:t>
            </a:r>
            <a:r>
              <a:rPr lang="hr-HR" sz="2000" dirty="0" err="1"/>
              <a:t>Experience</a:t>
            </a:r>
            <a:r>
              <a:rPr lang="hr-HR" sz="2000" dirty="0"/>
              <a:t> – Marketing </a:t>
            </a:r>
            <a:r>
              <a:rPr lang="hr-HR" sz="2000" dirty="0" err="1"/>
              <a:t>and</a:t>
            </a:r>
            <a:r>
              <a:rPr lang="hr-HR" sz="2000" dirty="0"/>
              <a:t> </a:t>
            </a:r>
            <a:r>
              <a:rPr lang="hr-HR" sz="2000" dirty="0" err="1"/>
              <a:t>Public</a:t>
            </a:r>
            <a:r>
              <a:rPr lang="hr-HR" sz="2000" dirty="0"/>
              <a:t> </a:t>
            </a:r>
            <a:r>
              <a:rPr lang="hr-HR" sz="2000" dirty="0" err="1"/>
              <a:t>Relations</a:t>
            </a:r>
            <a:r>
              <a:rPr lang="hr-HR" sz="2000" dirty="0"/>
              <a:t> – Španjolska</a:t>
            </a:r>
          </a:p>
          <a:p>
            <a:r>
              <a:rPr lang="hr-HR" sz="2000" dirty="0"/>
              <a:t>QCS </a:t>
            </a:r>
            <a:r>
              <a:rPr lang="hr-HR" sz="2000" dirty="0" err="1"/>
              <a:t>Consulting</a:t>
            </a:r>
            <a:r>
              <a:rPr lang="hr-HR" sz="2000" dirty="0"/>
              <a:t> – Italija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5495454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C7812-1E24-49A2-B72B-75F9CC01D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Bivši poslodavci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A8BBBD-F222-48C4-907D-405410AB4F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85261"/>
            <a:ext cx="8596668" cy="3998563"/>
          </a:xfrm>
        </p:spPr>
        <p:txBody>
          <a:bodyPr>
            <a:noAutofit/>
          </a:bodyPr>
          <a:lstStyle/>
          <a:p>
            <a:r>
              <a:rPr lang="hr-HR" sz="2000" dirty="0"/>
              <a:t>Hotel Eme – PR </a:t>
            </a:r>
            <a:r>
              <a:rPr lang="hr-HR" sz="2000" dirty="0" err="1"/>
              <a:t>and</a:t>
            </a:r>
            <a:r>
              <a:rPr lang="hr-HR" sz="2000" dirty="0"/>
              <a:t> </a:t>
            </a:r>
            <a:r>
              <a:rPr lang="hr-HR" sz="2000" dirty="0" err="1"/>
              <a:t>Customer</a:t>
            </a:r>
            <a:r>
              <a:rPr lang="hr-HR" sz="2000" dirty="0"/>
              <a:t> Service – Španjolska</a:t>
            </a:r>
          </a:p>
          <a:p>
            <a:r>
              <a:rPr lang="hr-HR" sz="2000" dirty="0" err="1"/>
              <a:t>Comite</a:t>
            </a:r>
            <a:r>
              <a:rPr lang="hr-HR" sz="2000" dirty="0"/>
              <a:t> </a:t>
            </a:r>
            <a:r>
              <a:rPr lang="hr-HR" sz="2000" dirty="0" err="1"/>
              <a:t>Ciudadano</a:t>
            </a:r>
            <a:r>
              <a:rPr lang="hr-HR" sz="2000" dirty="0"/>
              <a:t> Anti-Sida de la </a:t>
            </a:r>
            <a:r>
              <a:rPr lang="hr-HR" sz="2000" dirty="0" err="1"/>
              <a:t>Comunidad</a:t>
            </a:r>
            <a:r>
              <a:rPr lang="hr-HR" sz="2000" dirty="0"/>
              <a:t> </a:t>
            </a:r>
            <a:r>
              <a:rPr lang="hr-HR" sz="2000" dirty="0" err="1"/>
              <a:t>Valenciana</a:t>
            </a:r>
            <a:r>
              <a:rPr lang="hr-HR" sz="2000" dirty="0"/>
              <a:t> – </a:t>
            </a:r>
            <a:r>
              <a:rPr lang="hr-HR" sz="2000" dirty="0" err="1"/>
              <a:t>Administration</a:t>
            </a:r>
            <a:r>
              <a:rPr lang="hr-HR" sz="2000" dirty="0"/>
              <a:t> – Španjolska</a:t>
            </a:r>
          </a:p>
          <a:p>
            <a:r>
              <a:rPr lang="hr-HR" sz="2000" dirty="0"/>
              <a:t>Giovani </a:t>
            </a:r>
            <a:r>
              <a:rPr lang="hr-HR" sz="2000" dirty="0" err="1"/>
              <a:t>nel</a:t>
            </a:r>
            <a:r>
              <a:rPr lang="hr-HR" sz="2000" dirty="0"/>
              <a:t> </a:t>
            </a:r>
            <a:r>
              <a:rPr lang="hr-HR" sz="2000" dirty="0" err="1"/>
              <a:t>Mondo</a:t>
            </a:r>
            <a:r>
              <a:rPr lang="hr-HR" sz="2000" dirty="0"/>
              <a:t> – International </a:t>
            </a:r>
            <a:r>
              <a:rPr lang="hr-HR" sz="2000" dirty="0" err="1"/>
              <a:t>Relations</a:t>
            </a:r>
            <a:r>
              <a:rPr lang="hr-HR" sz="2000" dirty="0"/>
              <a:t> – </a:t>
            </a:r>
            <a:r>
              <a:rPr lang="hr-HR" sz="2000" dirty="0" err="1"/>
              <a:t>Italy</a:t>
            </a:r>
            <a:endParaRPr lang="hr-HR" sz="2000" dirty="0"/>
          </a:p>
          <a:p>
            <a:r>
              <a:rPr lang="hr-HR" sz="2000" dirty="0" err="1"/>
              <a:t>Austrian</a:t>
            </a:r>
            <a:r>
              <a:rPr lang="hr-HR" sz="2000" dirty="0"/>
              <a:t> Institute for European </a:t>
            </a:r>
            <a:r>
              <a:rPr lang="hr-HR" sz="2000" dirty="0" err="1"/>
              <a:t>and</a:t>
            </a:r>
            <a:r>
              <a:rPr lang="hr-HR" sz="2000" dirty="0"/>
              <a:t> </a:t>
            </a:r>
            <a:r>
              <a:rPr lang="hr-HR" sz="2000" dirty="0" err="1"/>
              <a:t>Security</a:t>
            </a:r>
            <a:r>
              <a:rPr lang="hr-HR" sz="2000" dirty="0"/>
              <a:t> </a:t>
            </a:r>
            <a:r>
              <a:rPr lang="hr-HR" sz="2000" dirty="0" err="1"/>
              <a:t>Policy</a:t>
            </a:r>
            <a:r>
              <a:rPr lang="hr-HR" sz="2000" dirty="0"/>
              <a:t> – </a:t>
            </a:r>
            <a:r>
              <a:rPr lang="hr-HR" sz="2000" dirty="0" err="1"/>
              <a:t>Austria</a:t>
            </a:r>
            <a:endParaRPr lang="hr-HR" sz="2000" dirty="0"/>
          </a:p>
          <a:p>
            <a:r>
              <a:rPr lang="hr-HR" sz="2000" dirty="0" err="1"/>
              <a:t>Kroatisches</a:t>
            </a:r>
            <a:r>
              <a:rPr lang="hr-HR" sz="2000" dirty="0"/>
              <a:t> </a:t>
            </a:r>
            <a:r>
              <a:rPr lang="hr-HR" sz="2000" dirty="0" err="1"/>
              <a:t>Zentrum</a:t>
            </a:r>
            <a:r>
              <a:rPr lang="hr-HR" sz="2000" dirty="0"/>
              <a:t> </a:t>
            </a:r>
            <a:r>
              <a:rPr lang="hr-HR" sz="2000" dirty="0" err="1"/>
              <a:t>Wien</a:t>
            </a:r>
            <a:r>
              <a:rPr lang="hr-HR" sz="2000" dirty="0"/>
              <a:t> – </a:t>
            </a:r>
            <a:r>
              <a:rPr lang="hr-HR" sz="2000" dirty="0" err="1"/>
              <a:t>Austria</a:t>
            </a:r>
            <a:endParaRPr lang="hr-HR" sz="2000" dirty="0"/>
          </a:p>
          <a:p>
            <a:r>
              <a:rPr lang="hr-HR" sz="2000" dirty="0"/>
              <a:t>TV Nova; CET spol. s </a:t>
            </a:r>
            <a:r>
              <a:rPr lang="hr-HR" sz="2000" dirty="0" err="1"/>
              <a:t>r.o</a:t>
            </a:r>
            <a:r>
              <a:rPr lang="hr-HR" sz="2000" dirty="0"/>
              <a:t>. – </a:t>
            </a:r>
            <a:r>
              <a:rPr lang="hr-HR" sz="2000" dirty="0" err="1"/>
              <a:t>Programming</a:t>
            </a:r>
            <a:r>
              <a:rPr lang="hr-HR" sz="2000" dirty="0"/>
              <a:t> </a:t>
            </a:r>
            <a:r>
              <a:rPr lang="hr-HR" sz="2000" dirty="0" err="1"/>
              <a:t>department</a:t>
            </a:r>
            <a:r>
              <a:rPr lang="hr-HR" sz="2000" dirty="0"/>
              <a:t> – Republika Češka</a:t>
            </a:r>
          </a:p>
          <a:p>
            <a:r>
              <a:rPr lang="hr-HR" sz="2000" dirty="0"/>
              <a:t>International </a:t>
            </a:r>
            <a:r>
              <a:rPr lang="hr-HR" sz="2000" dirty="0" err="1"/>
              <a:t>Projects</a:t>
            </a:r>
            <a:r>
              <a:rPr lang="hr-HR" sz="2000" dirty="0"/>
              <a:t>’ </a:t>
            </a:r>
            <a:r>
              <a:rPr lang="hr-HR" sz="2000" dirty="0" err="1"/>
              <a:t>Association</a:t>
            </a:r>
            <a:r>
              <a:rPr lang="hr-HR" sz="2000" dirty="0"/>
              <a:t> „INPRO” – Poljska</a:t>
            </a:r>
          </a:p>
          <a:p>
            <a:r>
              <a:rPr lang="hr-HR" sz="2000" dirty="0"/>
              <a:t>QS </a:t>
            </a:r>
            <a:r>
              <a:rPr lang="hr-HR" sz="2000" dirty="0" err="1"/>
              <a:t>Quacquarelli</a:t>
            </a:r>
            <a:r>
              <a:rPr lang="hr-HR" sz="2000" dirty="0"/>
              <a:t> </a:t>
            </a:r>
            <a:r>
              <a:rPr lang="hr-HR" sz="2000" dirty="0" err="1"/>
              <a:t>Symonds</a:t>
            </a:r>
            <a:r>
              <a:rPr lang="hr-HR" sz="2000" dirty="0"/>
              <a:t> </a:t>
            </a:r>
            <a:r>
              <a:rPr lang="hr-HR" sz="2000" dirty="0" err="1"/>
              <a:t>Limited</a:t>
            </a:r>
            <a:r>
              <a:rPr lang="hr-HR" sz="2000" dirty="0"/>
              <a:t> – QSIU </a:t>
            </a:r>
            <a:r>
              <a:rPr lang="hr-HR" sz="2000" dirty="0" err="1"/>
              <a:t>Rankings</a:t>
            </a:r>
            <a:r>
              <a:rPr lang="hr-HR" sz="2000" dirty="0"/>
              <a:t> &amp; Dana </a:t>
            </a:r>
            <a:r>
              <a:rPr lang="hr-HR" sz="2000" dirty="0" err="1"/>
              <a:t>Collection</a:t>
            </a:r>
            <a:r>
              <a:rPr lang="hr-HR" sz="2000" dirty="0"/>
              <a:t> – Francuska</a:t>
            </a:r>
          </a:p>
        </p:txBody>
      </p:sp>
    </p:spTree>
    <p:extLst>
      <p:ext uri="{BB962C8B-B14F-4D97-AF65-F5344CB8AC3E}">
        <p14:creationId xmlns:p14="http://schemas.microsoft.com/office/powerpoint/2010/main" val="25419584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F94D2-C3C5-4EC0-B225-A7EE26ED1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Bivši poslodavci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F7C78D-A279-47F2-98F3-E229BFD1EA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000" dirty="0" err="1"/>
              <a:t>Child</a:t>
            </a:r>
            <a:r>
              <a:rPr lang="hr-HR" sz="2000" dirty="0"/>
              <a:t> </a:t>
            </a:r>
            <a:r>
              <a:rPr lang="hr-HR" sz="2000" dirty="0" err="1"/>
              <a:t>and</a:t>
            </a:r>
            <a:r>
              <a:rPr lang="hr-HR" sz="2000" dirty="0"/>
              <a:t> Youth </a:t>
            </a:r>
            <a:r>
              <a:rPr lang="hr-HR" sz="2000" dirty="0" err="1"/>
              <a:t>Finance</a:t>
            </a:r>
            <a:r>
              <a:rPr lang="hr-HR" sz="2000" dirty="0"/>
              <a:t> International – Nizozemska</a:t>
            </a:r>
          </a:p>
          <a:p>
            <a:r>
              <a:rPr lang="hr-HR" sz="2000" dirty="0" err="1"/>
              <a:t>rbb</a:t>
            </a:r>
            <a:r>
              <a:rPr lang="hr-HR" sz="2000" dirty="0"/>
              <a:t> – Radio Berlin-</a:t>
            </a:r>
            <a:r>
              <a:rPr lang="hr-HR" sz="2000" dirty="0" err="1"/>
              <a:t>Brandenburg</a:t>
            </a:r>
            <a:r>
              <a:rPr lang="hr-HR" sz="2000" dirty="0"/>
              <a:t> – Studio </a:t>
            </a:r>
            <a:r>
              <a:rPr lang="hr-HR" sz="2000" dirty="0" err="1"/>
              <a:t>Cottbus</a:t>
            </a:r>
            <a:r>
              <a:rPr lang="hr-HR" sz="2000" dirty="0"/>
              <a:t> – Njemačka</a:t>
            </a:r>
          </a:p>
          <a:p>
            <a:r>
              <a:rPr lang="hr-HR" sz="2000" dirty="0"/>
              <a:t>Joe Walsh </a:t>
            </a:r>
            <a:r>
              <a:rPr lang="hr-HR" sz="2000" dirty="0" err="1"/>
              <a:t>Tours</a:t>
            </a:r>
            <a:r>
              <a:rPr lang="hr-HR" sz="2000" dirty="0"/>
              <a:t> – Irska</a:t>
            </a:r>
          </a:p>
          <a:p>
            <a:r>
              <a:rPr lang="hr-HR" sz="2000" dirty="0"/>
              <a:t>RV Youth </a:t>
            </a:r>
            <a:r>
              <a:rPr lang="hr-HR" sz="2000" dirty="0" err="1"/>
              <a:t>Hostels</a:t>
            </a:r>
            <a:r>
              <a:rPr lang="hr-HR" sz="2000" dirty="0"/>
              <a:t> SLU – Španjolska</a:t>
            </a:r>
          </a:p>
          <a:p>
            <a:r>
              <a:rPr lang="hr-HR" sz="2000" dirty="0" err="1"/>
              <a:t>Ahoy</a:t>
            </a:r>
            <a:r>
              <a:rPr lang="hr-HR" sz="2000" dirty="0"/>
              <a:t>! Berlin – Njemačka</a:t>
            </a:r>
          </a:p>
          <a:p>
            <a:r>
              <a:rPr lang="hr-HR" sz="2000" dirty="0" err="1"/>
              <a:t>Universidad</a:t>
            </a:r>
            <a:r>
              <a:rPr lang="hr-HR" sz="2000" dirty="0"/>
              <a:t> de Porto – International Office – Portugal</a:t>
            </a:r>
          </a:p>
          <a:p>
            <a:r>
              <a:rPr lang="hr-HR" sz="2000" dirty="0" err="1"/>
              <a:t>Universita</a:t>
            </a:r>
            <a:r>
              <a:rPr lang="hr-HR" sz="2000" dirty="0"/>
              <a:t> </a:t>
            </a:r>
            <a:r>
              <a:rPr lang="hr-HR" sz="2000" dirty="0" err="1"/>
              <a:t>Telematica</a:t>
            </a:r>
            <a:r>
              <a:rPr lang="hr-HR" sz="2000" dirty="0"/>
              <a:t> </a:t>
            </a:r>
            <a:r>
              <a:rPr lang="hr-HR" sz="2000" dirty="0" err="1"/>
              <a:t>Internazionale</a:t>
            </a:r>
            <a:r>
              <a:rPr lang="hr-HR" sz="2000" dirty="0"/>
              <a:t> UNINETTUNO – Italija</a:t>
            </a:r>
          </a:p>
          <a:p>
            <a:r>
              <a:rPr lang="hr-HR" sz="2000" dirty="0" err="1"/>
              <a:t>Universidad</a:t>
            </a:r>
            <a:r>
              <a:rPr lang="hr-HR" sz="2000" dirty="0"/>
              <a:t> </a:t>
            </a:r>
            <a:r>
              <a:rPr lang="hr-HR" sz="2000" dirty="0" err="1"/>
              <a:t>Politecnica</a:t>
            </a:r>
            <a:r>
              <a:rPr lang="hr-HR" sz="2000" dirty="0"/>
              <a:t> de Madrid - Španjolska</a:t>
            </a:r>
          </a:p>
          <a:p>
            <a:endParaRPr lang="hr-HR" dirty="0"/>
          </a:p>
          <a:p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27174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B3153-683C-4443-A82B-A804DE7E4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Bitni dokumenti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9591B8-32D1-4F11-A81C-263511D35E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/>
              <a:t>Sve potrebne dokumente je moguće pronaći na linku:</a:t>
            </a:r>
          </a:p>
          <a:p>
            <a:pPr marL="0" indent="0">
              <a:buNone/>
            </a:pPr>
            <a:r>
              <a:rPr lang="hr-HR" dirty="0">
                <a:hlinkClick r:id="rId2"/>
              </a:rPr>
              <a:t>http://www.unizg.hr/suradnja/medunarodna-razmjena/razmjena-studenata/strucna-praksa/dokumenti-i-obrasci/2017-2018/</a:t>
            </a:r>
            <a:endParaRPr lang="hr-HR" dirty="0"/>
          </a:p>
          <a:p>
            <a:pPr>
              <a:buFont typeface="+mj-lt"/>
              <a:buAutoNum type="arabicPeriod"/>
            </a:pPr>
            <a:r>
              <a:rPr lang="hr-HR" dirty="0" err="1"/>
              <a:t>Acceptance</a:t>
            </a:r>
            <a:r>
              <a:rPr lang="hr-HR" dirty="0"/>
              <a:t> </a:t>
            </a:r>
            <a:r>
              <a:rPr lang="hr-HR" dirty="0" err="1"/>
              <a:t>Confirmation</a:t>
            </a:r>
            <a:r>
              <a:rPr lang="hr-HR" dirty="0"/>
              <a:t> (prijava)</a:t>
            </a:r>
          </a:p>
          <a:p>
            <a:pPr>
              <a:buFont typeface="+mj-lt"/>
              <a:buAutoNum type="arabicPeriod"/>
            </a:pPr>
            <a:r>
              <a:rPr lang="hr-HR" dirty="0"/>
              <a:t>Izjava o suglasnosti ECTS koordinatora (prijava)</a:t>
            </a:r>
          </a:p>
          <a:p>
            <a:pPr>
              <a:buFont typeface="+mj-lt"/>
              <a:buAutoNum type="arabicPeriod"/>
            </a:pPr>
            <a:r>
              <a:rPr lang="hr-HR" dirty="0"/>
              <a:t>Upute studentima odabranima za </a:t>
            </a:r>
            <a:r>
              <a:rPr lang="hr-HR" dirty="0" err="1"/>
              <a:t>Erasmus</a:t>
            </a:r>
            <a:r>
              <a:rPr lang="hr-HR" dirty="0"/>
              <a:t>+ stručnu praksu (nakon odabira)</a:t>
            </a:r>
          </a:p>
          <a:p>
            <a:pPr>
              <a:buFont typeface="+mj-lt"/>
              <a:buAutoNum type="arabicPeriod"/>
            </a:pPr>
            <a:r>
              <a:rPr lang="hr-HR" dirty="0" err="1"/>
              <a:t>Learning</a:t>
            </a:r>
            <a:r>
              <a:rPr lang="hr-HR" dirty="0"/>
              <a:t> </a:t>
            </a:r>
            <a:r>
              <a:rPr lang="hr-HR" dirty="0" err="1"/>
              <a:t>Agreement</a:t>
            </a:r>
            <a:r>
              <a:rPr lang="hr-HR" dirty="0"/>
              <a:t> for </a:t>
            </a:r>
            <a:r>
              <a:rPr lang="hr-HR" dirty="0" err="1"/>
              <a:t>Traineeships</a:t>
            </a:r>
            <a:r>
              <a:rPr lang="hr-HR" dirty="0"/>
              <a:t> (nakon odabira)</a:t>
            </a:r>
          </a:p>
          <a:p>
            <a:pPr>
              <a:buFont typeface="+mj-lt"/>
              <a:buAutoNum type="arabicPeriod"/>
            </a:pPr>
            <a:r>
              <a:rPr lang="hr-HR" dirty="0"/>
              <a:t>Obrazac – mjesečno izvješće, produžetak prakse (za vrijeme prakse) </a:t>
            </a:r>
          </a:p>
          <a:p>
            <a:pPr>
              <a:buFont typeface="+mj-lt"/>
              <a:buAutoNum type="arabicPeriod"/>
            </a:pPr>
            <a:r>
              <a:rPr lang="hr-HR" dirty="0"/>
              <a:t>Obrazac - izjava o prihvatu zero-</a:t>
            </a:r>
            <a:r>
              <a:rPr lang="hr-HR" dirty="0" err="1"/>
              <a:t>grant</a:t>
            </a:r>
            <a:r>
              <a:rPr lang="hr-HR" dirty="0"/>
              <a:t> statusa, izjava o </a:t>
            </a:r>
            <a:r>
              <a:rPr lang="hr-HR" dirty="0" err="1"/>
              <a:t>odustanku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156282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9AC49-2D0B-4998-9BF1-8D7F8B6C4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Što treba napraviti nakon rezultata?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C24300-C62F-4D22-B394-2F8F66B94E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hr-HR" sz="2000" dirty="0"/>
              <a:t>Potpisati </a:t>
            </a:r>
            <a:r>
              <a:rPr lang="hr-HR" sz="2000" dirty="0" err="1"/>
              <a:t>Learning</a:t>
            </a:r>
            <a:r>
              <a:rPr lang="hr-HR" sz="2000" dirty="0"/>
              <a:t> </a:t>
            </a:r>
            <a:r>
              <a:rPr lang="hr-HR" sz="2000" dirty="0" err="1"/>
              <a:t>Agreement</a:t>
            </a:r>
            <a:r>
              <a:rPr lang="hr-HR" sz="2000" dirty="0"/>
              <a:t> for </a:t>
            </a:r>
            <a:r>
              <a:rPr lang="hr-HR" sz="2000" dirty="0" err="1"/>
              <a:t>Traineeships</a:t>
            </a:r>
            <a:r>
              <a:rPr lang="hr-HR" sz="2000" dirty="0"/>
              <a:t> (student, fakultet i poslodavac)</a:t>
            </a:r>
          </a:p>
          <a:p>
            <a:pPr>
              <a:buFont typeface="+mj-lt"/>
              <a:buAutoNum type="arabicPeriod"/>
            </a:pPr>
            <a:r>
              <a:rPr lang="hr-HR" sz="2000" dirty="0"/>
              <a:t>Potpisati Ugovor o stručnoj praksi (student i sveučilište)</a:t>
            </a:r>
          </a:p>
          <a:p>
            <a:pPr>
              <a:buFont typeface="+mj-lt"/>
              <a:buAutoNum type="arabicPeriod"/>
            </a:pPr>
            <a:r>
              <a:rPr lang="hr-HR" sz="2000" dirty="0"/>
              <a:t>Osigurati se:</a:t>
            </a:r>
          </a:p>
          <a:p>
            <a:pPr lvl="1">
              <a:buFont typeface="+mj-lt"/>
              <a:buAutoNum type="arabicPeriod"/>
            </a:pPr>
            <a:r>
              <a:rPr lang="hr-HR" sz="2000" b="1" u="sng" dirty="0"/>
              <a:t>zdravstveno osiguranje, osiguranje od nesreće </a:t>
            </a:r>
            <a:r>
              <a:rPr lang="hr-HR" sz="2000" dirty="0"/>
              <a:t>– izvaditi policu zdravstvenog osiguranja ili Europsku karticu zdravstvenog osiguranja</a:t>
            </a:r>
          </a:p>
          <a:p>
            <a:pPr lvl="1">
              <a:buFont typeface="+mj-lt"/>
              <a:buAutoNum type="arabicPeriod"/>
            </a:pPr>
            <a:r>
              <a:rPr lang="hr-HR" sz="2000" dirty="0"/>
              <a:t>u slučaju da poslodavac ne pruža </a:t>
            </a:r>
            <a:r>
              <a:rPr lang="hr-HR" sz="2000" b="1" u="sng" dirty="0"/>
              <a:t>osiguranje od nezgode na radu</a:t>
            </a:r>
            <a:r>
              <a:rPr lang="hr-HR" sz="2000" dirty="0"/>
              <a:t> i </a:t>
            </a:r>
            <a:r>
              <a:rPr lang="hr-HR" sz="2000" b="1" u="sng" dirty="0"/>
              <a:t>osiguranje od odgovornosti</a:t>
            </a:r>
            <a:r>
              <a:rPr lang="hr-HR" sz="2000" dirty="0"/>
              <a:t> student samostalno mora izvaditi policu osiguranja</a:t>
            </a:r>
          </a:p>
          <a:p>
            <a:pPr>
              <a:buFont typeface="+mj-lt"/>
              <a:buAutoNum type="arabicPeriod"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886524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A8F01-0D0C-4EDA-AA6B-7710175D9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Česte pogreške u ispunjavanju </a:t>
            </a:r>
            <a:r>
              <a:rPr lang="hr-HR" dirty="0" err="1"/>
              <a:t>Learning</a:t>
            </a:r>
            <a:r>
              <a:rPr lang="hr-HR" dirty="0"/>
              <a:t> </a:t>
            </a:r>
            <a:r>
              <a:rPr lang="hr-HR" dirty="0" err="1"/>
              <a:t>Agreementa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EFD25F-5E4D-46D9-ADD1-51CA23E72E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hr-HR" sz="2000" dirty="0"/>
              <a:t>Ispunjen rukom, nečitko i nije na engleskom</a:t>
            </a:r>
          </a:p>
          <a:p>
            <a:pPr>
              <a:buFont typeface="+mj-lt"/>
              <a:buAutoNum type="arabicPeriod"/>
            </a:pPr>
            <a:r>
              <a:rPr lang="hr-HR" sz="2000" dirty="0"/>
              <a:t>Nedostaje ime i prezime studenta u zaglavlju</a:t>
            </a:r>
          </a:p>
          <a:p>
            <a:pPr>
              <a:buFont typeface="+mj-lt"/>
              <a:buAutoNum type="arabicPeriod"/>
            </a:pPr>
            <a:r>
              <a:rPr lang="hr-HR" sz="2000" dirty="0"/>
              <a:t>U rubrici evaluacija ne definiraju se kriteriji </a:t>
            </a:r>
            <a:r>
              <a:rPr lang="hr-HR" sz="2000" dirty="0" err="1"/>
              <a:t>ecaluacije</a:t>
            </a:r>
            <a:endParaRPr lang="hr-HR" sz="2000" dirty="0"/>
          </a:p>
          <a:p>
            <a:pPr>
              <a:buFont typeface="+mj-lt"/>
              <a:buAutoNum type="arabicPeriod"/>
            </a:pPr>
            <a:r>
              <a:rPr lang="hr-HR" sz="2000" dirty="0"/>
              <a:t>Nije naveden radni jezik</a:t>
            </a:r>
          </a:p>
          <a:p>
            <a:pPr>
              <a:buFont typeface="+mj-lt"/>
              <a:buAutoNum type="arabicPeriod"/>
            </a:pPr>
            <a:r>
              <a:rPr lang="hr-HR" sz="2000" dirty="0"/>
              <a:t>Pod </a:t>
            </a:r>
            <a:r>
              <a:rPr lang="hr-HR" sz="2000" dirty="0" err="1"/>
              <a:t>Detailed</a:t>
            </a:r>
            <a:r>
              <a:rPr lang="hr-HR" sz="2000" dirty="0"/>
              <a:t> </a:t>
            </a:r>
            <a:r>
              <a:rPr lang="hr-HR" sz="2000" dirty="0" err="1"/>
              <a:t>Programme</a:t>
            </a:r>
            <a:r>
              <a:rPr lang="hr-HR" sz="2000" dirty="0"/>
              <a:t> of </a:t>
            </a:r>
            <a:r>
              <a:rPr lang="hr-HR" sz="2000" dirty="0" err="1"/>
              <a:t>Internship</a:t>
            </a:r>
            <a:r>
              <a:rPr lang="hr-HR" sz="2000" dirty="0"/>
              <a:t> poslodavac napiše da je radno program fleksibilan</a:t>
            </a:r>
          </a:p>
          <a:p>
            <a:pPr>
              <a:buFont typeface="+mj-lt"/>
              <a:buAutoNum type="arabicPeriod"/>
            </a:pPr>
            <a:r>
              <a:rPr lang="hr-HR" sz="2000" dirty="0"/>
              <a:t>Broj radnih sati je manji do 30 sati tjedno</a:t>
            </a:r>
          </a:p>
        </p:txBody>
      </p:sp>
    </p:spTree>
    <p:extLst>
      <p:ext uri="{BB962C8B-B14F-4D97-AF65-F5344CB8AC3E}">
        <p14:creationId xmlns:p14="http://schemas.microsoft.com/office/powerpoint/2010/main" val="1612939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AB7F7-6D52-4D4B-8258-934E83FD9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Tko se može prijaviti?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72698D-C936-4E92-BC18-322640B011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000" dirty="0"/>
              <a:t>Studenti preddiplomskog, diplomskog i poslijediplomskog studija</a:t>
            </a:r>
          </a:p>
          <a:p>
            <a:endParaRPr lang="hr-HR" sz="2000" dirty="0"/>
          </a:p>
          <a:p>
            <a:r>
              <a:rPr lang="hr-HR" sz="2000" dirty="0"/>
              <a:t>Studenti koji planiraju diplomirati - moraju biti odabrani i potpisati </a:t>
            </a:r>
            <a:r>
              <a:rPr lang="hr-HR" sz="2000" dirty="0" err="1"/>
              <a:t>Learning</a:t>
            </a:r>
            <a:r>
              <a:rPr lang="hr-HR" sz="2000" dirty="0"/>
              <a:t> </a:t>
            </a:r>
            <a:r>
              <a:rPr lang="hr-HR" sz="2000" dirty="0" err="1"/>
              <a:t>Agreement</a:t>
            </a:r>
            <a:r>
              <a:rPr lang="hr-HR" sz="2000" dirty="0"/>
              <a:t> prije nego što diplomiraju</a:t>
            </a:r>
          </a:p>
          <a:p>
            <a:endParaRPr lang="hr-HR" sz="2000" dirty="0"/>
          </a:p>
          <a:p>
            <a:r>
              <a:rPr lang="hr-HR" sz="2000" dirty="0"/>
              <a:t>Rok za prijavu: 24. studenog 2017. (datum primitka dokumenata)</a:t>
            </a:r>
          </a:p>
          <a:p>
            <a:r>
              <a:rPr lang="hr-HR" sz="2000" dirty="0"/>
              <a:t>U slučaju ranijeg isteka predviđenih sredstava, Sveučilište zadržava pravo ranijeg zatvaranja Natječaja</a:t>
            </a:r>
          </a:p>
        </p:txBody>
      </p:sp>
    </p:spTree>
    <p:extLst>
      <p:ext uri="{BB962C8B-B14F-4D97-AF65-F5344CB8AC3E}">
        <p14:creationId xmlns:p14="http://schemas.microsoft.com/office/powerpoint/2010/main" val="2809526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BB572-85BC-48D5-BDAE-2A0F663A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Trajanje mobilnosti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EE25DB-6E22-4E56-8C4A-901C577DCA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000" dirty="0"/>
              <a:t>Početak mobilnosti - u periodu od 02.01.2018. do 30.07.2018.</a:t>
            </a:r>
          </a:p>
          <a:p>
            <a:r>
              <a:rPr lang="hr-HR" sz="2000" dirty="0"/>
              <a:t>Kraj mobilnosti - najkasnije do 30.09.2018.</a:t>
            </a:r>
          </a:p>
          <a:p>
            <a:endParaRPr lang="hr-HR" sz="2000" dirty="0"/>
          </a:p>
          <a:p>
            <a:r>
              <a:rPr lang="hr-HR" sz="2000" dirty="0"/>
              <a:t>Minimalno trajanje – 2 mjeseca</a:t>
            </a:r>
          </a:p>
          <a:p>
            <a:r>
              <a:rPr lang="hr-HR" sz="2000" dirty="0"/>
              <a:t>Maksimalno trajanje – 12 mjeseci ili polovica trajanja studijskog programa</a:t>
            </a:r>
          </a:p>
        </p:txBody>
      </p:sp>
    </p:spTree>
    <p:extLst>
      <p:ext uri="{BB962C8B-B14F-4D97-AF65-F5344CB8AC3E}">
        <p14:creationId xmlns:p14="http://schemas.microsoft.com/office/powerpoint/2010/main" val="61121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C45CD-80ED-472F-8F4C-3DF363E16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Gdje je moguće obavljati stručnu praksu?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E78A1-173D-4512-B359-65E77254F4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r-HR" sz="2000" dirty="0"/>
              <a:t>Tvrtke, ustanove, organizacije i ostali subjekti koji imaju status pravne osobe</a:t>
            </a:r>
          </a:p>
          <a:p>
            <a:r>
              <a:rPr lang="hr-HR" sz="2000" dirty="0"/>
              <a:t>Visoka učilišta koja imaju dodijeljenu </a:t>
            </a:r>
            <a:r>
              <a:rPr lang="hr-HR" sz="2000" dirty="0" err="1"/>
              <a:t>Erasmus</a:t>
            </a:r>
            <a:r>
              <a:rPr lang="hr-HR" sz="2000" dirty="0"/>
              <a:t> povelju za visoko obrazovanje</a:t>
            </a:r>
          </a:p>
          <a:p>
            <a:endParaRPr lang="hr-HR" sz="2000" dirty="0"/>
          </a:p>
          <a:p>
            <a:r>
              <a:rPr lang="hr-HR" sz="2000" dirty="0"/>
              <a:t>Države Europske unije + Island, Norveška, Lihtenštajn, Makedonija i Turska</a:t>
            </a:r>
          </a:p>
          <a:p>
            <a:r>
              <a:rPr lang="hr-HR" sz="2000" dirty="0"/>
              <a:t>Praksu nije moguće obavljati u: </a:t>
            </a:r>
          </a:p>
          <a:p>
            <a:pPr marL="0" indent="0">
              <a:buNone/>
            </a:pPr>
            <a:r>
              <a:rPr lang="hr-HR" sz="2000" dirty="0"/>
              <a:t>	1. institucijama i agencijama Europske unije </a:t>
            </a:r>
          </a:p>
          <a:p>
            <a:pPr marL="0" indent="0">
              <a:buNone/>
            </a:pPr>
            <a:r>
              <a:rPr lang="hr-HR" sz="2000" dirty="0"/>
              <a:t>	2. više različitih institucija</a:t>
            </a:r>
          </a:p>
        </p:txBody>
      </p:sp>
    </p:spTree>
    <p:extLst>
      <p:ext uri="{BB962C8B-B14F-4D97-AF65-F5344CB8AC3E}">
        <p14:creationId xmlns:p14="http://schemas.microsoft.com/office/powerpoint/2010/main" val="2868593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9FF34-608E-49ED-BE57-70B2E7A16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Financijska potpora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9B0F77-6A40-46F9-81EA-2096AF578D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000" dirty="0"/>
              <a:t>Pokriva samo dio troškova</a:t>
            </a:r>
          </a:p>
          <a:p>
            <a:r>
              <a:rPr lang="hr-HR" sz="2000" dirty="0"/>
              <a:t>460€, 510€ ili 560€</a:t>
            </a:r>
          </a:p>
          <a:p>
            <a:r>
              <a:rPr lang="hr-HR" sz="2000" dirty="0"/>
              <a:t>Studenti koje poslodavac plaća 1.500€ ili više nemaju pravo na financijsku potporu</a:t>
            </a:r>
          </a:p>
          <a:p>
            <a:r>
              <a:rPr lang="hr-HR" sz="2000" dirty="0"/>
              <a:t>Na praksu se može ići kao zero-</a:t>
            </a:r>
            <a:r>
              <a:rPr lang="hr-HR" sz="2000" dirty="0" err="1"/>
              <a:t>grant</a:t>
            </a:r>
            <a:r>
              <a:rPr lang="hr-HR" sz="2000" dirty="0"/>
              <a:t> student</a:t>
            </a:r>
          </a:p>
          <a:p>
            <a:r>
              <a:rPr lang="hr-HR" sz="2000" dirty="0"/>
              <a:t>Financijska potpora je neoporeziva, ali se tretira kao primitak/prihod</a:t>
            </a:r>
          </a:p>
          <a:p>
            <a:r>
              <a:rPr lang="hr-HR" sz="2000" dirty="0"/>
              <a:t>Studenti slabijeg socioekonomskog statusa + 100 € mjesečno</a:t>
            </a:r>
          </a:p>
          <a:p>
            <a:r>
              <a:rPr lang="hr-HR" sz="2000" dirty="0"/>
              <a:t>Potpora se dodjeljuje prema redoslijedu zaprimanja prijava</a:t>
            </a:r>
          </a:p>
        </p:txBody>
      </p:sp>
    </p:spTree>
    <p:extLst>
      <p:ext uri="{BB962C8B-B14F-4D97-AF65-F5344CB8AC3E}">
        <p14:creationId xmlns:p14="http://schemas.microsoft.com/office/powerpoint/2010/main" val="4166735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25CD9-1C46-4ACF-B434-3312FFE97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Postupak prijave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C08629-80A6-4EEE-A12E-E566EC42C3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it-IT" sz="2000" dirty="0" err="1"/>
              <a:t>Ispuniti</a:t>
            </a:r>
            <a:r>
              <a:rPr lang="it-IT" sz="2000" dirty="0"/>
              <a:t> i </a:t>
            </a:r>
            <a:r>
              <a:rPr lang="it-IT" sz="2000" dirty="0" err="1"/>
              <a:t>poslati</a:t>
            </a:r>
            <a:r>
              <a:rPr lang="it-IT" sz="2000" dirty="0"/>
              <a:t> online </a:t>
            </a:r>
            <a:r>
              <a:rPr lang="it-IT" sz="2000" dirty="0" err="1"/>
              <a:t>prijavu</a:t>
            </a:r>
            <a:endParaRPr lang="hr-HR" sz="2000" dirty="0"/>
          </a:p>
          <a:p>
            <a:pPr>
              <a:buFont typeface="+mj-lt"/>
              <a:buAutoNum type="arabicPeriod"/>
            </a:pPr>
            <a:endParaRPr lang="hr-HR" sz="2000" dirty="0"/>
          </a:p>
          <a:p>
            <a:pPr>
              <a:buFont typeface="+mj-lt"/>
              <a:buAutoNum type="arabicPeriod"/>
            </a:pPr>
            <a:r>
              <a:rPr lang="hr-HR" sz="2000" dirty="0"/>
              <a:t>Ispunjenu online prijavu otisnuti, vlastoručno potpisati, te zajedno s ostalom potrebnom dokumentacijom predati na uvid u Ured za međunarodnu suradnju</a:t>
            </a:r>
          </a:p>
          <a:p>
            <a:pPr>
              <a:buFont typeface="+mj-lt"/>
              <a:buAutoNum type="arabicPeriod"/>
            </a:pPr>
            <a:endParaRPr lang="hr-HR" sz="2000" dirty="0"/>
          </a:p>
          <a:p>
            <a:pPr>
              <a:buFont typeface="+mj-lt"/>
              <a:buAutoNum type="arabicPeriod"/>
            </a:pPr>
            <a:r>
              <a:rPr lang="pl-PL" sz="2000" dirty="0"/>
              <a:t>Dostaviti potpunu dokumentaciju na Sveučilište u Zagrebu</a:t>
            </a:r>
            <a:endParaRPr lang="hr-HR" sz="2000" dirty="0"/>
          </a:p>
        </p:txBody>
      </p:sp>
    </p:spTree>
    <p:extLst>
      <p:ext uri="{BB962C8B-B14F-4D97-AF65-F5344CB8AC3E}">
        <p14:creationId xmlns:p14="http://schemas.microsoft.com/office/powerpoint/2010/main" val="1336318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3A528-E6B5-4B17-9685-8E5EAEAB8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Potrebna dokumentacija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FCE683-E277-410D-87D4-171EB94DFC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hr-HR" sz="2000" dirty="0"/>
              <a:t>Online obrazac</a:t>
            </a:r>
          </a:p>
          <a:p>
            <a:pPr>
              <a:buFont typeface="+mj-lt"/>
              <a:buAutoNum type="arabicPeriod"/>
            </a:pPr>
            <a:r>
              <a:rPr lang="hr-HR" sz="2000" dirty="0"/>
              <a:t>Izjava suglasnosti ECTS koordinatora (Ured za međunarodnu suradnju)</a:t>
            </a:r>
          </a:p>
          <a:p>
            <a:pPr>
              <a:buFont typeface="+mj-lt"/>
              <a:buAutoNum type="arabicPeriod"/>
            </a:pPr>
            <a:r>
              <a:rPr lang="hr-HR" sz="2000" dirty="0"/>
              <a:t>Prijepis dosad položenih ispita (Referada)</a:t>
            </a:r>
          </a:p>
          <a:p>
            <a:pPr>
              <a:buFont typeface="+mj-lt"/>
              <a:buAutoNum type="arabicPeriod"/>
            </a:pPr>
            <a:r>
              <a:rPr lang="hr-HR" sz="2000" dirty="0"/>
              <a:t>Potvrda o upisanom semestru iz ISVU sustava (Referada)</a:t>
            </a:r>
          </a:p>
          <a:p>
            <a:pPr>
              <a:buFont typeface="+mj-lt"/>
              <a:buAutoNum type="arabicPeriod"/>
            </a:pPr>
            <a:r>
              <a:rPr lang="hr-HR" sz="2000" dirty="0"/>
              <a:t>Životopis na hrvatskom jeziku</a:t>
            </a:r>
          </a:p>
          <a:p>
            <a:pPr>
              <a:buFont typeface="+mj-lt"/>
              <a:buAutoNum type="arabicPeriod"/>
            </a:pPr>
            <a:r>
              <a:rPr lang="hr-HR" sz="2000" dirty="0"/>
              <a:t>Motivacijsko pismo na hrvatskom jeziku (do 400 riječi) </a:t>
            </a:r>
          </a:p>
          <a:p>
            <a:pPr>
              <a:buFont typeface="+mj-lt"/>
              <a:buAutoNum type="arabicPeriod"/>
            </a:pPr>
            <a:r>
              <a:rPr lang="hr-HR" sz="2000" dirty="0" err="1"/>
              <a:t>Acceptance</a:t>
            </a:r>
            <a:r>
              <a:rPr lang="hr-HR" sz="2000" dirty="0"/>
              <a:t> </a:t>
            </a:r>
            <a:r>
              <a:rPr lang="hr-HR" sz="2000" dirty="0" err="1"/>
              <a:t>Confirmation</a:t>
            </a:r>
            <a:r>
              <a:rPr lang="hr-HR" sz="2000" dirty="0"/>
              <a:t> (poslodavac)</a:t>
            </a:r>
          </a:p>
          <a:p>
            <a:pPr>
              <a:buFont typeface="+mj-lt"/>
              <a:buAutoNum type="arabicPeriod"/>
            </a:pPr>
            <a:r>
              <a:rPr lang="hr-HR" sz="2000" dirty="0"/>
              <a:t>Dokaz o znanju jezika (minimalna razina B1)</a:t>
            </a:r>
          </a:p>
        </p:txBody>
      </p:sp>
    </p:spTree>
    <p:extLst>
      <p:ext uri="{BB962C8B-B14F-4D97-AF65-F5344CB8AC3E}">
        <p14:creationId xmlns:p14="http://schemas.microsoft.com/office/powerpoint/2010/main" val="1396257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29784-ED5D-4C85-9F46-D12A47299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Česte pogreške – motivacijsko pismo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35D018-CDF7-41BD-8243-80F7BE9BAE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hr-HR" sz="2000" dirty="0"/>
              <a:t>Obraćanje poslodavcu umjesto Sveučilištu</a:t>
            </a:r>
          </a:p>
          <a:p>
            <a:pPr>
              <a:buFont typeface="+mj-lt"/>
              <a:buAutoNum type="arabicPeriod"/>
            </a:pPr>
            <a:r>
              <a:rPr lang="hr-HR" sz="2000" dirty="0"/>
              <a:t>Studenti ne navedu državu i ime poslodavca</a:t>
            </a:r>
          </a:p>
          <a:p>
            <a:pPr>
              <a:buFont typeface="+mj-lt"/>
              <a:buAutoNum type="arabicPeriod"/>
            </a:pPr>
            <a:r>
              <a:rPr lang="hr-HR" sz="2000" dirty="0"/>
              <a:t>Studenti ne navede razloge zašto žele ići na prasku</a:t>
            </a:r>
          </a:p>
          <a:p>
            <a:pPr>
              <a:buFont typeface="+mj-lt"/>
              <a:buAutoNum type="arabicPeriod"/>
            </a:pPr>
            <a:r>
              <a:rPr lang="hr-HR" sz="2000" dirty="0"/>
              <a:t>Nedostaje okvirni plan rada</a:t>
            </a:r>
          </a:p>
          <a:p>
            <a:pPr>
              <a:buFont typeface="+mj-lt"/>
              <a:buAutoNum type="arabicPeriod"/>
            </a:pPr>
            <a:r>
              <a:rPr lang="hr-HR" sz="2000" dirty="0"/>
              <a:t>„Želim na studentsku razmjenu” – riječ je o praksi, studentska razmjena tj. boravak je nešto drugo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61252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E6983-6FA6-44C6-937B-6B0FAD0D8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Česte pogreške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F49757-6EFC-483F-A9FE-F7E480C520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sz="2000" dirty="0"/>
              <a:t>Online prijava</a:t>
            </a:r>
          </a:p>
          <a:p>
            <a:pPr>
              <a:buFont typeface="+mj-lt"/>
              <a:buAutoNum type="arabicPeriod"/>
            </a:pPr>
            <a:r>
              <a:rPr lang="hr-HR" sz="2000" dirty="0"/>
              <a:t>Studenti se ne potpišu na online prijavu</a:t>
            </a:r>
          </a:p>
          <a:p>
            <a:pPr>
              <a:buFont typeface="+mj-lt"/>
              <a:buAutoNum type="arabicPeriod"/>
            </a:pPr>
            <a:r>
              <a:rPr lang="hr-HR" sz="2000" dirty="0"/>
              <a:t>Šalju više od jedne prijave (automatska diskvalifikacija)</a:t>
            </a:r>
          </a:p>
          <a:p>
            <a:pPr marL="0" indent="0">
              <a:buNone/>
            </a:pPr>
            <a:endParaRPr lang="hr-HR" sz="2000" dirty="0"/>
          </a:p>
          <a:p>
            <a:pPr marL="0" indent="0">
              <a:buNone/>
            </a:pPr>
            <a:r>
              <a:rPr lang="hr-HR" sz="2000" dirty="0" err="1"/>
              <a:t>Acceptance</a:t>
            </a:r>
            <a:r>
              <a:rPr lang="hr-HR" sz="2000" dirty="0"/>
              <a:t> </a:t>
            </a:r>
            <a:r>
              <a:rPr lang="hr-HR" sz="2000" dirty="0" err="1"/>
              <a:t>Confirmation</a:t>
            </a:r>
            <a:endParaRPr lang="hr-HR" sz="2000" dirty="0"/>
          </a:p>
          <a:p>
            <a:pPr>
              <a:buFont typeface="+mj-lt"/>
              <a:buAutoNum type="arabicPeriod"/>
            </a:pPr>
            <a:r>
              <a:rPr lang="hr-HR" sz="2000" dirty="0"/>
              <a:t>Ne napišu punu adresu poslodavca</a:t>
            </a:r>
          </a:p>
          <a:p>
            <a:pPr>
              <a:buFont typeface="+mj-lt"/>
              <a:buAutoNum type="arabicPeriod"/>
            </a:pPr>
            <a:r>
              <a:rPr lang="hr-HR" sz="2000" dirty="0"/>
              <a:t>Ne navedu točan period boravka</a:t>
            </a:r>
          </a:p>
          <a:p>
            <a:pPr>
              <a:buFont typeface="+mj-lt"/>
              <a:buAutoNum type="arabicPeriod"/>
            </a:pPr>
            <a:r>
              <a:rPr lang="hr-HR" sz="2000" dirty="0"/>
              <a:t>Nedostaje pečat</a:t>
            </a:r>
          </a:p>
          <a:p>
            <a:pPr>
              <a:buFont typeface="+mj-lt"/>
              <a:buAutoNum type="arabicPeriod"/>
            </a:pPr>
            <a:endParaRPr lang="hr-HR" dirty="0"/>
          </a:p>
          <a:p>
            <a:pPr>
              <a:buFont typeface="+mj-lt"/>
              <a:buAutoNum type="arabicPeriod"/>
            </a:pPr>
            <a:endParaRPr lang="hr-HR" dirty="0"/>
          </a:p>
          <a:p>
            <a:pPr>
              <a:buFont typeface="+mj-lt"/>
              <a:buAutoNum type="arabicPeriod"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63979534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466</TotalTime>
  <Words>857</Words>
  <Application>Microsoft Office PowerPoint</Application>
  <PresentationFormat>Widescreen</PresentationFormat>
  <Paragraphs>119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Trebuchet MS</vt:lpstr>
      <vt:lpstr>Wingdings 3</vt:lpstr>
      <vt:lpstr>Facet</vt:lpstr>
      <vt:lpstr>ERASMUS+ STRUČNA PRAKSA</vt:lpstr>
      <vt:lpstr>Tko se može prijaviti?</vt:lpstr>
      <vt:lpstr>Trajanje mobilnosti</vt:lpstr>
      <vt:lpstr>Gdje je moguće obavljati stručnu praksu?</vt:lpstr>
      <vt:lpstr>Financijska potpora</vt:lpstr>
      <vt:lpstr>Postupak prijave</vt:lpstr>
      <vt:lpstr>Potrebna dokumentacija</vt:lpstr>
      <vt:lpstr>Česte pogreške – motivacijsko pismo</vt:lpstr>
      <vt:lpstr>Česte pogreške</vt:lpstr>
      <vt:lpstr>Traženje stručne prakse</vt:lpstr>
      <vt:lpstr>Bivši poslodavci</vt:lpstr>
      <vt:lpstr>Bivši poslodavci</vt:lpstr>
      <vt:lpstr>Bivši poslodavci</vt:lpstr>
      <vt:lpstr>Bitni dokumenti</vt:lpstr>
      <vt:lpstr>Što treba napraviti nakon rezultata?</vt:lpstr>
      <vt:lpstr>Česte pogreške u ispunjavanju Learning Agreementa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ERASMUS+ STRUČNA PRAKSA</dc:title>
  <dc:creator>Toni Kliškić</dc:creator>
  <cp:lastModifiedBy>Toni Kliškić</cp:lastModifiedBy>
  <cp:revision>31</cp:revision>
  <cp:lastPrinted>2017-11-09T10:03:47Z</cp:lastPrinted>
  <dcterms:created xsi:type="dcterms:W3CDTF">2017-11-06T10:18:47Z</dcterms:created>
  <dcterms:modified xsi:type="dcterms:W3CDTF">2018-04-23T09:40:03Z</dcterms:modified>
</cp:coreProperties>
</file>