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63" r:id="rId10"/>
    <p:sldId id="264" r:id="rId11"/>
    <p:sldId id="265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45717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35803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124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8963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022384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760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36717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46684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398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2717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1981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2995AA4-63B5-48D3-A65B-DD57786DB91A}" type="datetimeFigureOut">
              <a:rPr lang="hr-HR" smtClean="0"/>
              <a:t>15.5.2019.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53264CF0-76C9-4C36-8370-223035E88402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97747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iningexperience.org/" TargetMode="External"/><Relationship Id="rId2" Type="http://schemas.openxmlformats.org/officeDocument/2006/relationships/hyperlink" Target="http://erasmusintern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o-net.org/" TargetMode="External"/><Relationship Id="rId5" Type="http://schemas.openxmlformats.org/officeDocument/2006/relationships/hyperlink" Target="http://www.praxisnetwork.eu/" TargetMode="External"/><Relationship Id="rId4" Type="http://schemas.openxmlformats.org/officeDocument/2006/relationships/hyperlink" Target="http://globalplacement.com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rucna-praksa/dokumenti-i-obrasci/2019-2020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2EC43-0CCE-4D71-BB1E-6223CA956D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ERASMUS+ STRUČNA PRAKSA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3B8704-CA56-4344-8E3E-39791B68F9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2019./2020.</a:t>
            </a:r>
          </a:p>
        </p:txBody>
      </p:sp>
    </p:spTree>
    <p:extLst>
      <p:ext uri="{BB962C8B-B14F-4D97-AF65-F5344CB8AC3E}">
        <p14:creationId xmlns:p14="http://schemas.microsoft.com/office/powerpoint/2010/main" val="413167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8670F-2020-4E80-B32F-627AA80D0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95D24-15A0-49E0-B4D0-06CC1A4D9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Online prijava</a:t>
            </a:r>
          </a:p>
          <a:p>
            <a:r>
              <a:rPr lang="hr-HR" dirty="0"/>
              <a:t>Studenti se na potpišu na online prijavu</a:t>
            </a:r>
          </a:p>
          <a:p>
            <a:r>
              <a:rPr lang="hr-HR" dirty="0"/>
              <a:t>Šalju više od jedne prijave (automatska diskvalifikacija)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err="1"/>
              <a:t>Acceptance</a:t>
            </a:r>
            <a:r>
              <a:rPr lang="hr-HR" dirty="0"/>
              <a:t> </a:t>
            </a:r>
            <a:r>
              <a:rPr lang="hr-HR" dirty="0" err="1"/>
              <a:t>Confirmation</a:t>
            </a:r>
            <a:endParaRPr lang="hr-HR" dirty="0"/>
          </a:p>
          <a:p>
            <a:r>
              <a:rPr lang="hr-HR" dirty="0"/>
              <a:t>Ne napišu punu adresu poslodavca</a:t>
            </a:r>
          </a:p>
          <a:p>
            <a:r>
              <a:rPr lang="hr-HR" dirty="0"/>
              <a:t>Ne navedu točan period boravka</a:t>
            </a:r>
          </a:p>
          <a:p>
            <a:r>
              <a:rPr lang="hr-HR" dirty="0"/>
              <a:t>Nedostaje pečat</a:t>
            </a:r>
          </a:p>
        </p:txBody>
      </p:sp>
    </p:spTree>
    <p:extLst>
      <p:ext uri="{BB962C8B-B14F-4D97-AF65-F5344CB8AC3E}">
        <p14:creationId xmlns:p14="http://schemas.microsoft.com/office/powerpoint/2010/main" val="537707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94F02-C9FF-412E-8EFE-D8406083C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Traženje stručne prakse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69DE9-86D0-4900-88D7-B99A169A1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Korisne web stranice: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2"/>
              </a:rPr>
              <a:t>http://erasmusintern.org/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3"/>
              </a:rPr>
              <a:t>https://www.trainingexperience.org/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4"/>
              </a:rPr>
              <a:t>http://globalplacement.com/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5"/>
              </a:rPr>
              <a:t>http://www.praxisnetwork.eu/</a:t>
            </a:r>
            <a:endParaRPr lang="hr-HR" dirty="0"/>
          </a:p>
          <a:p>
            <a:pPr marL="987552" lvl="1" indent="-457200">
              <a:buFont typeface="+mj-lt"/>
              <a:buAutoNum type="arabicPeriod"/>
            </a:pPr>
            <a:r>
              <a:rPr lang="hr-HR" dirty="0">
                <a:hlinkClick r:id="rId6"/>
              </a:rPr>
              <a:t>http://www.leo-net.org/</a:t>
            </a: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79798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F214A-48CA-4515-90D9-05E8B5CA2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Bitni dokumenti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1BF7A-86DF-4625-A048-E212BD64F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/>
              <a:t>Sve potrebne dokumente moguće je pronaći na poveznici:</a:t>
            </a:r>
          </a:p>
          <a:p>
            <a:pPr marL="0" indent="0">
              <a:buNone/>
            </a:pPr>
            <a:r>
              <a:rPr lang="hr-HR" dirty="0">
                <a:hlinkClick r:id="rId2"/>
              </a:rPr>
              <a:t>http://www.unizg.hr/suradnja/medunarodna-razmjena/razmjena-studenata/strucna-praksa/dokumenti-i-obrasci/2019-2020/ 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Acceptance</a:t>
            </a:r>
            <a:r>
              <a:rPr lang="hr-HR" dirty="0"/>
              <a:t> </a:t>
            </a:r>
            <a:r>
              <a:rPr lang="hr-HR" dirty="0" err="1"/>
              <a:t>Confirmation</a:t>
            </a:r>
            <a:r>
              <a:rPr lang="hr-HR" dirty="0"/>
              <a:t> (prijava)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Izjava o suglasnosti ECTS koordinatora (prijava)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Upute studentima odabranima za Erasmus+ stručnu praksu (nakon odabira)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 for </a:t>
            </a:r>
            <a:r>
              <a:rPr lang="hr-HR" dirty="0" err="1"/>
              <a:t>Traineeships</a:t>
            </a:r>
            <a:r>
              <a:rPr lang="hr-HR" dirty="0"/>
              <a:t> (nakon odabira)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Obrazac – mjesečno izvješće, produžetak prakse (za vrijeme prakse) 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Obrazac - izjava o prihvatu zero-</a:t>
            </a:r>
            <a:r>
              <a:rPr lang="hr-HR" dirty="0" err="1"/>
              <a:t>grant</a:t>
            </a:r>
            <a:r>
              <a:rPr lang="hr-HR" dirty="0"/>
              <a:t> statusa, izjava o </a:t>
            </a:r>
            <a:r>
              <a:rPr lang="hr-HR" dirty="0" err="1"/>
              <a:t>odustanku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68710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5D9D4-D96B-43B7-B9E1-1CCB1E842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Što treba napraviti nakon rezultata?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A46B6-F0D2-4E08-BFFC-BAFFD4284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/>
              <a:t>Potpisati </a:t>
            </a:r>
            <a:r>
              <a:rPr lang="hr-HR" sz="2400" dirty="0" err="1"/>
              <a:t>Learning</a:t>
            </a:r>
            <a:r>
              <a:rPr lang="hr-HR" sz="2400" dirty="0"/>
              <a:t> </a:t>
            </a:r>
            <a:r>
              <a:rPr lang="hr-HR" sz="2400" dirty="0" err="1"/>
              <a:t>Agreement</a:t>
            </a:r>
            <a:r>
              <a:rPr lang="hr-HR" sz="2400" dirty="0"/>
              <a:t> for </a:t>
            </a:r>
            <a:r>
              <a:rPr lang="hr-HR" sz="2400" dirty="0" err="1"/>
              <a:t>Traineeships</a:t>
            </a:r>
            <a:r>
              <a:rPr lang="hr-HR" sz="2400" dirty="0"/>
              <a:t> (student, fakultet i poslodavac)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Potpisati Ugovor o stručnoj praksi (student i sveučilište)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Osigurati se: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sz="2400" b="1" dirty="0"/>
              <a:t>Zdravstveno osiguranje, osiguranje od nesreće </a:t>
            </a:r>
            <a:r>
              <a:rPr lang="hr-HR" sz="2400" dirty="0"/>
              <a:t>– izvaditi policu zdravstvenog osiguranja ili Europsku karticu zdravstvenog osiguranja</a:t>
            </a:r>
          </a:p>
          <a:p>
            <a:pPr marL="987552" lvl="1" indent="-457200">
              <a:buFont typeface="+mj-lt"/>
              <a:buAutoNum type="arabicPeriod"/>
            </a:pPr>
            <a:r>
              <a:rPr lang="hr-HR" sz="2400" b="1" dirty="0"/>
              <a:t>Osiguranje od nezgode na radu i osiguranje od odgovornosti</a:t>
            </a:r>
            <a:r>
              <a:rPr lang="hr-HR" sz="2400" dirty="0"/>
              <a:t> – izvaditi policu osiguranja u osiguravajućoj kući</a:t>
            </a:r>
          </a:p>
          <a:p>
            <a:pPr marL="987552" lvl="1" indent="-457200">
              <a:buFont typeface="+mj-lt"/>
              <a:buAutoNum type="arabicPeriod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4508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9642D-7777-4A1F-A406-ABE58325C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 u ispunjavanju 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Agreementa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97A65-1FD1-4AD0-94C3-1C3B8FBC2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Ispunjen rukom, nečitko i nije na engleskom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Nedostaje ime i prezime studenta u zaglavlju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U rubrici evaluacija ne definiraju se kriteriji evaluacije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Nije naveden radni jezik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Pod </a:t>
            </a:r>
            <a:r>
              <a:rPr lang="hr-HR" dirty="0" err="1"/>
              <a:t>Detailed</a:t>
            </a:r>
            <a:r>
              <a:rPr lang="hr-HR" dirty="0"/>
              <a:t> </a:t>
            </a:r>
            <a:r>
              <a:rPr lang="hr-HR" dirty="0" err="1"/>
              <a:t>Programme</a:t>
            </a:r>
            <a:r>
              <a:rPr lang="hr-HR" dirty="0"/>
              <a:t> of </a:t>
            </a:r>
            <a:r>
              <a:rPr lang="hr-HR" dirty="0" err="1"/>
              <a:t>Internship</a:t>
            </a:r>
            <a:r>
              <a:rPr lang="hr-HR" dirty="0"/>
              <a:t> poslodavac napiše da je radni program fleksibilan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Broj radnih sati je manji od 30 sati tjedno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35275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54EB7-B3DE-4562-AD47-F506BDED1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Tko se može prijaviti?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0CE04-3924-4BF5-9F6A-4171256F8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/>
              <a:t>Studenti koji praksu planiraju </a:t>
            </a:r>
            <a:r>
              <a:rPr lang="hr-HR" sz="2400" b="1" dirty="0"/>
              <a:t>započeti</a:t>
            </a:r>
            <a:r>
              <a:rPr lang="hr-HR" sz="2400" dirty="0"/>
              <a:t> u periodu od 08. srpnja 2019. do 31. prosinca 2019.</a:t>
            </a:r>
            <a:endParaRPr lang="hr-HR" sz="2400" b="1" dirty="0"/>
          </a:p>
          <a:p>
            <a:r>
              <a:rPr lang="hr-HR" sz="2400" dirty="0"/>
              <a:t>Studenti koji planiraju diplomirati – moraju biti odabrani i potpisati Ugovor o stručnoj praksi prije nego što diplomiraju</a:t>
            </a:r>
          </a:p>
          <a:p>
            <a:endParaRPr lang="hr-HR" b="1" dirty="0"/>
          </a:p>
        </p:txBody>
      </p:sp>
    </p:spTree>
    <p:extLst>
      <p:ext uri="{BB962C8B-B14F-4D97-AF65-F5344CB8AC3E}">
        <p14:creationId xmlns:p14="http://schemas.microsoft.com/office/powerpoint/2010/main" val="2901545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E8E4D-F58F-4ADD-9386-BB3546634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Trajanje mobilnosti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EB6EF-0D5E-4B44-B110-0AE7EE7AE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Stručna praksa može </a:t>
            </a:r>
            <a:r>
              <a:rPr lang="hr-HR" sz="2400" b="1" dirty="0"/>
              <a:t>početi</a:t>
            </a:r>
            <a:r>
              <a:rPr lang="hr-HR" sz="2400" dirty="0"/>
              <a:t> najranije </a:t>
            </a:r>
            <a:r>
              <a:rPr lang="hr-HR" sz="2400" b="1" dirty="0"/>
              <a:t>08.07.2019.</a:t>
            </a:r>
          </a:p>
          <a:p>
            <a:r>
              <a:rPr lang="hr-HR" sz="2400" dirty="0"/>
              <a:t>Stručna praksa mora </a:t>
            </a:r>
            <a:r>
              <a:rPr lang="hr-HR" sz="2400" b="1" dirty="0"/>
              <a:t>završiti</a:t>
            </a:r>
            <a:r>
              <a:rPr lang="hr-HR" sz="2400" dirty="0"/>
              <a:t> najkasnije </a:t>
            </a:r>
            <a:r>
              <a:rPr lang="hr-HR" sz="2400" b="1" dirty="0"/>
              <a:t>30.09.2020.</a:t>
            </a:r>
          </a:p>
          <a:p>
            <a:r>
              <a:rPr lang="hr-HR" sz="2400" dirty="0"/>
              <a:t>Minimalno trajanje – 2 mjeseca</a:t>
            </a:r>
          </a:p>
          <a:p>
            <a:r>
              <a:rPr lang="hr-HR" sz="2400" dirty="0"/>
              <a:t>Maksimalno trajanje – 12 mjeseci ili polovica trajanja studijskog programa (6 mjeseci za diplomski studij politologije)</a:t>
            </a:r>
          </a:p>
          <a:p>
            <a:r>
              <a:rPr lang="hr-HR" sz="2400" dirty="0"/>
              <a:t>Mobilnost mora biti neprekinuta i student je u ustanovi dužan odrađivati puno radno vrijeme</a:t>
            </a:r>
          </a:p>
          <a:p>
            <a:endParaRPr lang="hr-HR" sz="2400" dirty="0"/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485120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B8DAD-F414-4A94-B120-4DBB3BBAD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Gdje je moguće obavljati stručnu praksu?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94D86-7606-4DAE-9174-CF02D97EF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Tvrtke, ustanove, organizacije i ostali subjekti koji imaju status pravne osobe</a:t>
            </a:r>
          </a:p>
          <a:p>
            <a:r>
              <a:rPr lang="hr-HR" dirty="0"/>
              <a:t>Visoka učilišta koja imaju dodijeljenu Erasmus povelju za visoko obrazovanje</a:t>
            </a:r>
          </a:p>
          <a:p>
            <a:r>
              <a:rPr lang="hr-HR" dirty="0"/>
              <a:t>Države članice EU + Island, Norveška, Lihtenštajn, Sjeverna Makedonija, Srbija i Turska</a:t>
            </a:r>
          </a:p>
          <a:p>
            <a:pPr marL="0" indent="0">
              <a:buNone/>
            </a:pPr>
            <a:r>
              <a:rPr lang="hr-HR" dirty="0"/>
              <a:t>Praksu nije moguće obavljati u:</a:t>
            </a:r>
          </a:p>
          <a:p>
            <a:r>
              <a:rPr lang="hr-HR" dirty="0"/>
              <a:t>Švicarskoj, UK (</a:t>
            </a:r>
            <a:r>
              <a:rPr lang="hr-HR" dirty="0" err="1"/>
              <a:t>Brexit</a:t>
            </a:r>
            <a:r>
              <a:rPr lang="hr-HR" dirty="0"/>
              <a:t>)</a:t>
            </a:r>
          </a:p>
          <a:p>
            <a:r>
              <a:rPr lang="hr-HR" dirty="0"/>
              <a:t>Institucijama i agencijama Europske unije</a:t>
            </a:r>
          </a:p>
          <a:p>
            <a:r>
              <a:rPr lang="hr-HR" dirty="0"/>
              <a:t>Više različitih institucija</a:t>
            </a:r>
          </a:p>
        </p:txBody>
      </p:sp>
    </p:spTree>
    <p:extLst>
      <p:ext uri="{BB962C8B-B14F-4D97-AF65-F5344CB8AC3E}">
        <p14:creationId xmlns:p14="http://schemas.microsoft.com/office/powerpoint/2010/main" val="1569017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FC16F-B77A-4A92-AC3D-D8F7FDE46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Financijska potpora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4C858-8EB4-4EB9-9F85-DBD8662EE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Pokriva samo dio životnih troškova</a:t>
            </a:r>
          </a:p>
          <a:p>
            <a:r>
              <a:rPr lang="hr-HR" dirty="0"/>
              <a:t>500€, 550€ ili 600€</a:t>
            </a:r>
          </a:p>
          <a:p>
            <a:r>
              <a:rPr lang="hr-HR" dirty="0"/>
              <a:t>Studenti koje poslodavac plaća 1.500€ ili više nemaju pravo na financijsku potporu</a:t>
            </a:r>
          </a:p>
          <a:p>
            <a:r>
              <a:rPr lang="hr-HR" dirty="0"/>
              <a:t>Na praksu se može ići kao zero-</a:t>
            </a:r>
            <a:r>
              <a:rPr lang="hr-HR" dirty="0" err="1"/>
              <a:t>grant</a:t>
            </a:r>
            <a:r>
              <a:rPr lang="hr-HR" dirty="0"/>
              <a:t> student</a:t>
            </a:r>
          </a:p>
          <a:p>
            <a:r>
              <a:rPr lang="hr-HR" dirty="0"/>
              <a:t>Financijska potpora je neoporeziva, ali se tretira kao primitak/prihod</a:t>
            </a:r>
          </a:p>
          <a:p>
            <a:r>
              <a:rPr lang="hr-HR" dirty="0"/>
              <a:t>Studenti slabijeg socioekonomskog statusa + 100€ mjesečno</a:t>
            </a:r>
          </a:p>
          <a:p>
            <a:r>
              <a:rPr lang="hr-HR" dirty="0"/>
              <a:t>Potpora se dodjeljuje prema redoslijedu zaprimanja prijava</a:t>
            </a:r>
          </a:p>
        </p:txBody>
      </p:sp>
    </p:spTree>
    <p:extLst>
      <p:ext uri="{BB962C8B-B14F-4D97-AF65-F5344CB8AC3E}">
        <p14:creationId xmlns:p14="http://schemas.microsoft.com/office/powerpoint/2010/main" val="995765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0474E-2B8C-4ECE-9BBB-52F369F45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Zakon o porezu na dohodak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43F00-FFD2-41DD-9813-951F75CFC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Izmjenom Zakona o porezu na dohodak, primljena Erasmus+ stipendija više ne utječe na ostvarenje porezne olakšice roditelja kojem je student uzdržavani član</a:t>
            </a:r>
          </a:p>
        </p:txBody>
      </p:sp>
    </p:spTree>
    <p:extLst>
      <p:ext uri="{BB962C8B-B14F-4D97-AF65-F5344CB8AC3E}">
        <p14:creationId xmlns:p14="http://schemas.microsoft.com/office/powerpoint/2010/main" val="3460890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129DE-6716-4CA1-B043-90FF2621B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Postupak prijave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BE7EF-7187-4A28-83D3-957C961F9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/>
              <a:t>Ispuniti i poslati online prijavu (Rok: 31. svibnja 2019. u 12:00h)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Ispunjenu online prijavu otisnuti, vlastoručno potpisati te zajedno s ostalom potrebnom dokumentacijom predati na uvid u Ured za međunarodnu suradnju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Dostaviti potpunu dokumentaciju na Sveučilište u Zagrebu (Rok: 31. svibnja 2019.)</a:t>
            </a:r>
          </a:p>
        </p:txBody>
      </p:sp>
    </p:spTree>
    <p:extLst>
      <p:ext uri="{BB962C8B-B14F-4D97-AF65-F5344CB8AC3E}">
        <p14:creationId xmlns:p14="http://schemas.microsoft.com/office/powerpoint/2010/main" val="3647400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A36E5-90A2-4543-A385-CA618DD45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Potrebna dokumentacija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8BCB6-B2CA-4C39-B684-81A5833A3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Potpisani online obrazac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Izjava suglasnosti ECTS koordinatora (Ured za međunarodnu suradnju)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Potvrda o upisanom semestru iz ISVU sustava na hrvatskom (Referada)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Prijepis ocjena – preddiplomski i diplomski studij (Referada)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Životopis na hrvatskom jeziku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Motivacijsko pismo na hrvatskom jeziku (do 400 riječi)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Acceptance</a:t>
            </a:r>
            <a:r>
              <a:rPr lang="hr-HR" dirty="0"/>
              <a:t> </a:t>
            </a:r>
            <a:r>
              <a:rPr lang="hr-HR" dirty="0" err="1"/>
              <a:t>Confirmation</a:t>
            </a:r>
            <a:r>
              <a:rPr lang="hr-HR" dirty="0"/>
              <a:t> (poslodavac)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Dokaz o znanju jezika (minimalno B1 razina)</a:t>
            </a:r>
          </a:p>
        </p:txBody>
      </p:sp>
    </p:spTree>
    <p:extLst>
      <p:ext uri="{BB962C8B-B14F-4D97-AF65-F5344CB8AC3E}">
        <p14:creationId xmlns:p14="http://schemas.microsoft.com/office/powerpoint/2010/main" val="706905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C21D7-ECC5-4473-A9B1-C5E4CDF58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Česte pogreške – motivacijsko pismo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B34BC-827C-4C5F-90EB-6CAE47521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Obraćanje poslodavcu umjesto Sveučilištu</a:t>
            </a:r>
          </a:p>
          <a:p>
            <a:r>
              <a:rPr lang="hr-HR" dirty="0"/>
              <a:t>Studenti ne navedu državu i ime poslodavca</a:t>
            </a:r>
          </a:p>
          <a:p>
            <a:r>
              <a:rPr lang="hr-HR" dirty="0"/>
              <a:t>Studenti ne navedu razloge zašto žele ići na praksu</a:t>
            </a:r>
          </a:p>
          <a:p>
            <a:r>
              <a:rPr lang="hr-HR" dirty="0"/>
              <a:t>Nedostaje okvirni plan rada</a:t>
            </a:r>
          </a:p>
          <a:p>
            <a:r>
              <a:rPr lang="hr-HR" dirty="0"/>
              <a:t>Studenti pišu: „Želim ići na studentsku razmjenu” – riječ je o praksi, studentska razmjena tj. boravak je nešto drugo</a:t>
            </a:r>
          </a:p>
        </p:txBody>
      </p:sp>
    </p:spTree>
    <p:extLst>
      <p:ext uri="{BB962C8B-B14F-4D97-AF65-F5344CB8AC3E}">
        <p14:creationId xmlns:p14="http://schemas.microsoft.com/office/powerpoint/2010/main" val="20015793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225</TotalTime>
  <Words>714</Words>
  <Application>Microsoft Office PowerPoint</Application>
  <PresentationFormat>Widescreen</PresentationFormat>
  <Paragraphs>86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Franklin Gothic Book</vt:lpstr>
      <vt:lpstr>Crop</vt:lpstr>
      <vt:lpstr>ERASMUS+ STRUČNA PRAKSA</vt:lpstr>
      <vt:lpstr>Tko se može prijaviti?</vt:lpstr>
      <vt:lpstr>Trajanje mobilnosti</vt:lpstr>
      <vt:lpstr>Gdje je moguće obavljati stručnu praksu?</vt:lpstr>
      <vt:lpstr>Financijska potpora</vt:lpstr>
      <vt:lpstr>Zakon o porezu na dohodak</vt:lpstr>
      <vt:lpstr>Postupak prijave</vt:lpstr>
      <vt:lpstr>Potrebna dokumentacija</vt:lpstr>
      <vt:lpstr>Česte pogreške – motivacijsko pismo</vt:lpstr>
      <vt:lpstr>Česte pogreške</vt:lpstr>
      <vt:lpstr>Traženje stručne prakse</vt:lpstr>
      <vt:lpstr>Bitni dokumenti</vt:lpstr>
      <vt:lpstr>Što treba napraviti nakon rezultata?</vt:lpstr>
      <vt:lpstr>Česte pogreške u ispunjavanju Learning Agreementa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STRUČNA PRAKSA</dc:title>
  <dc:creator>Toni Kliškić</dc:creator>
  <cp:lastModifiedBy>Toni Kliškić</cp:lastModifiedBy>
  <cp:revision>23</cp:revision>
  <dcterms:created xsi:type="dcterms:W3CDTF">2018-05-10T07:22:42Z</dcterms:created>
  <dcterms:modified xsi:type="dcterms:W3CDTF">2019-05-15T13:44:15Z</dcterms:modified>
</cp:coreProperties>
</file>