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68" r:id="rId14"/>
    <p:sldId id="270" r:id="rId15"/>
    <p:sldId id="264" r:id="rId16"/>
    <p:sldId id="271" r:id="rId17"/>
    <p:sldId id="272" r:id="rId18"/>
  </p:sldIdLst>
  <p:sldSz cx="12192000" cy="68580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8A87A34-81AB-432B-8DAE-1953F412C126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epus.info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mws.uj.edu.pl/en_GB/erasmus-kraje-program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9FBCE-FB74-4452-8A5E-2E257CE2C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dirty="0"/>
              <a:t>Studentska mobilnost u okviru CEEPUS programa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F8DCD8-CA6C-4105-AFEF-25F9EE0038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2000" dirty="0"/>
              <a:t>Akademska godina 2018./2019.</a:t>
            </a:r>
          </a:p>
        </p:txBody>
      </p:sp>
    </p:spTree>
    <p:extLst>
      <p:ext uri="{BB962C8B-B14F-4D97-AF65-F5344CB8AC3E}">
        <p14:creationId xmlns:p14="http://schemas.microsoft.com/office/powerpoint/2010/main" val="1694208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69850-9CC5-4952-9558-2026E6ED3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National CEEPUS Office </a:t>
            </a:r>
            <a:r>
              <a:rPr lang="hr-HR" sz="4000" dirty="0" err="1"/>
              <a:t>Poland</a:t>
            </a:r>
            <a:endParaRPr lang="hr-H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1AF5D-601F-4035-9290-A54A6D3DC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– 1 250,00 PLZ (2 172,08 HRK)</a:t>
            </a:r>
          </a:p>
          <a:p>
            <a:r>
              <a:rPr lang="hr-HR" dirty="0"/>
              <a:t>Master student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– 1 500,00 PLZ (2 606,50 HRK)</a:t>
            </a:r>
          </a:p>
          <a:p>
            <a:r>
              <a:rPr lang="hr-HR" dirty="0" err="1"/>
              <a:t>PhD</a:t>
            </a:r>
            <a:r>
              <a:rPr lang="hr-HR" dirty="0"/>
              <a:t> student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- 2 200,00 PLZ (3 822,86 HRK)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Student ID </a:t>
            </a:r>
            <a:r>
              <a:rPr lang="hr-HR" dirty="0" err="1"/>
              <a:t>card</a:t>
            </a:r>
            <a:r>
              <a:rPr lang="hr-HR" dirty="0"/>
              <a:t> - </a:t>
            </a:r>
            <a:r>
              <a:rPr lang="en-US" dirty="0"/>
              <a:t>50% discount for public transportation in the city</a:t>
            </a:r>
            <a:r>
              <a:rPr lang="hr-HR" dirty="0"/>
              <a:t>, </a:t>
            </a:r>
            <a:r>
              <a:rPr lang="en-US" dirty="0"/>
              <a:t>37% discount for transportation via national</a:t>
            </a:r>
            <a:r>
              <a:rPr lang="hr-HR" dirty="0"/>
              <a:t> </a:t>
            </a:r>
            <a:r>
              <a:rPr lang="en-US" dirty="0"/>
              <a:t>railways (only when they are under age of 26)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7611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0D4F6-2095-4AEF-9530-43377B7D5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University of </a:t>
            </a:r>
            <a:r>
              <a:rPr lang="hr-HR" sz="4000" dirty="0" err="1"/>
              <a:t>Montenegro</a:t>
            </a:r>
            <a:endParaRPr lang="hr-H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D6EBA-94B6-4FEF-90BB-5CBDFA649A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u="sng" dirty="0" err="1"/>
              <a:t>Faculty</a:t>
            </a:r>
            <a:r>
              <a:rPr lang="hr-HR" sz="2400" u="sng" dirty="0"/>
              <a:t> of </a:t>
            </a:r>
            <a:r>
              <a:rPr lang="hr-HR" sz="2400" u="sng" dirty="0" err="1"/>
              <a:t>Political</a:t>
            </a:r>
            <a:r>
              <a:rPr lang="hr-HR" sz="2400" u="sng" dirty="0"/>
              <a:t> Science</a:t>
            </a:r>
          </a:p>
          <a:p>
            <a:pPr marL="0" indent="0">
              <a:buNone/>
            </a:pPr>
            <a:r>
              <a:rPr lang="hr-HR" sz="2400" dirty="0"/>
              <a:t>Vrsta mobilnosti – </a:t>
            </a:r>
            <a:r>
              <a:rPr lang="hr-HR" sz="2400" b="1" dirty="0">
                <a:solidFill>
                  <a:srgbClr val="0070C0"/>
                </a:solidFill>
              </a:rPr>
              <a:t>Short </a:t>
            </a:r>
            <a:r>
              <a:rPr lang="hr-HR" sz="2400" b="1" dirty="0" err="1">
                <a:solidFill>
                  <a:srgbClr val="0070C0"/>
                </a:solidFill>
              </a:rPr>
              <a:t>Term</a:t>
            </a:r>
            <a:r>
              <a:rPr lang="hr-HR" sz="2400" b="1" dirty="0">
                <a:solidFill>
                  <a:srgbClr val="0070C0"/>
                </a:solidFill>
              </a:rPr>
              <a:t> Student</a:t>
            </a:r>
          </a:p>
          <a:p>
            <a:r>
              <a:rPr lang="hr-HR" sz="2400" dirty="0"/>
              <a:t>1 student</a:t>
            </a:r>
          </a:p>
          <a:p>
            <a:r>
              <a:rPr lang="hr-HR" sz="2400" dirty="0"/>
              <a:t>1 mjesec</a:t>
            </a:r>
          </a:p>
          <a:p>
            <a:r>
              <a:rPr lang="hr-HR" sz="2400" dirty="0"/>
              <a:t>Mobilnost u svrhu pisanja završnog rada ili provedbe istraživanja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60811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6CED8-AB7A-46D2-8EF8-C6704AEA9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National CEEPUS Office </a:t>
            </a:r>
            <a:r>
              <a:rPr lang="hr-HR" sz="4000" dirty="0" err="1"/>
              <a:t>Montenegro</a:t>
            </a:r>
            <a:endParaRPr lang="hr-H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FC3E1-3EEB-4C5E-87CA-D1CFC0299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– 100,00 EUR (743,77 HRK)</a:t>
            </a:r>
          </a:p>
          <a:p>
            <a:r>
              <a:rPr lang="hr-HR" dirty="0"/>
              <a:t>Master student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– 100,00 EUR (743,77 HRK)</a:t>
            </a:r>
          </a:p>
          <a:p>
            <a:r>
              <a:rPr lang="en-US" dirty="0"/>
              <a:t>Accommodation will be provided (free of charge) in student hostel </a:t>
            </a:r>
            <a:endParaRPr lang="hr-HR" dirty="0"/>
          </a:p>
          <a:p>
            <a:r>
              <a:rPr lang="hr-HR" dirty="0"/>
              <a:t>Free of </a:t>
            </a:r>
            <a:r>
              <a:rPr lang="hr-HR" dirty="0" err="1"/>
              <a:t>charge</a:t>
            </a:r>
            <a:r>
              <a:rPr lang="hr-HR" dirty="0"/>
              <a:t> </a:t>
            </a:r>
            <a:r>
              <a:rPr lang="hr-HR" dirty="0" err="1"/>
              <a:t>meals</a:t>
            </a:r>
            <a:r>
              <a:rPr lang="hr-HR" dirty="0"/>
              <a:t> at student restaurant</a:t>
            </a:r>
          </a:p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medical</a:t>
            </a:r>
            <a:r>
              <a:rPr lang="hr-HR" dirty="0"/>
              <a:t> </a:t>
            </a:r>
            <a:r>
              <a:rPr lang="hr-HR" dirty="0" err="1"/>
              <a:t>insurance</a:t>
            </a:r>
            <a:endParaRPr lang="hr-HR" dirty="0"/>
          </a:p>
          <a:p>
            <a:r>
              <a:rPr lang="hr-HR" dirty="0" err="1"/>
              <a:t>Discount</a:t>
            </a:r>
            <a:r>
              <a:rPr lang="hr-HR" dirty="0"/>
              <a:t> for </a:t>
            </a:r>
            <a:r>
              <a:rPr lang="hr-HR" dirty="0" err="1"/>
              <a:t>public</a:t>
            </a:r>
            <a:r>
              <a:rPr lang="hr-HR" dirty="0"/>
              <a:t> </a:t>
            </a:r>
            <a:r>
              <a:rPr lang="hr-HR" dirty="0" err="1"/>
              <a:t>transportation</a:t>
            </a: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1271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9F0C3-D77C-479A-9FFB-2DAF4E236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School of Advanced Social Studies in Nova </a:t>
            </a:r>
            <a:r>
              <a:rPr lang="en-US" sz="4000" dirty="0" err="1"/>
              <a:t>Gorica</a:t>
            </a:r>
            <a:endParaRPr lang="hr-H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C3E3F-3A36-42C6-9D5D-0A7C2DD28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School of Advanced Social Studies in Nova </a:t>
            </a:r>
            <a:r>
              <a:rPr lang="en-US" sz="2400" u="sng" dirty="0" err="1"/>
              <a:t>Gorica</a:t>
            </a:r>
            <a:endParaRPr lang="hr-HR" sz="2400" u="sng" dirty="0"/>
          </a:p>
          <a:p>
            <a:pPr marL="0" indent="0">
              <a:buNone/>
            </a:pPr>
            <a:r>
              <a:rPr lang="hr-HR" sz="2400" dirty="0"/>
              <a:t>Vrsta mobilnosti – </a:t>
            </a:r>
            <a:r>
              <a:rPr lang="hr-HR" sz="2400" b="1" dirty="0">
                <a:solidFill>
                  <a:srgbClr val="0070C0"/>
                </a:solidFill>
              </a:rPr>
              <a:t>Short </a:t>
            </a:r>
            <a:r>
              <a:rPr lang="hr-HR" sz="2400" b="1" dirty="0" err="1">
                <a:solidFill>
                  <a:srgbClr val="0070C0"/>
                </a:solidFill>
              </a:rPr>
              <a:t>Term</a:t>
            </a:r>
            <a:r>
              <a:rPr lang="hr-HR" sz="2400" b="1" dirty="0">
                <a:solidFill>
                  <a:srgbClr val="0070C0"/>
                </a:solidFill>
              </a:rPr>
              <a:t> Student</a:t>
            </a:r>
          </a:p>
          <a:p>
            <a:r>
              <a:rPr lang="hr-HR" sz="2400" dirty="0"/>
              <a:t>1 student</a:t>
            </a:r>
          </a:p>
          <a:p>
            <a:r>
              <a:rPr lang="hr-HR" sz="2400" dirty="0"/>
              <a:t>1 mjesec</a:t>
            </a:r>
          </a:p>
          <a:p>
            <a:r>
              <a:rPr lang="hr-HR" sz="2400" dirty="0"/>
              <a:t>Mobilnost u svrhu pisanja završnog rada ili provedbe istraživanja</a:t>
            </a:r>
          </a:p>
        </p:txBody>
      </p:sp>
    </p:spTree>
    <p:extLst>
      <p:ext uri="{BB962C8B-B14F-4D97-AF65-F5344CB8AC3E}">
        <p14:creationId xmlns:p14="http://schemas.microsoft.com/office/powerpoint/2010/main" val="3457672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1FE18-FEB7-491B-8B38-AB9BC8C7F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National CEEPUS Office </a:t>
            </a:r>
            <a:r>
              <a:rPr lang="hr-HR" sz="4000" dirty="0" err="1"/>
              <a:t>Slovenia</a:t>
            </a:r>
            <a:endParaRPr lang="hr-H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5131D-D6E5-456C-986A-6F247865B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/>
              <a:t>Bachelor</a:t>
            </a:r>
            <a:r>
              <a:rPr lang="hr-HR" dirty="0"/>
              <a:t>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- 300,00 EUR (2 231,31 HRK)</a:t>
            </a:r>
          </a:p>
          <a:p>
            <a:r>
              <a:rPr lang="hr-HR" dirty="0"/>
              <a:t>Master student </a:t>
            </a:r>
            <a:r>
              <a:rPr lang="hr-HR" dirty="0" err="1"/>
              <a:t>scholarship</a:t>
            </a:r>
            <a:r>
              <a:rPr lang="hr-HR" dirty="0"/>
              <a:t> </a:t>
            </a:r>
            <a:r>
              <a:rPr lang="hr-HR" dirty="0" err="1"/>
              <a:t>rates</a:t>
            </a:r>
            <a:r>
              <a:rPr lang="hr-HR" dirty="0"/>
              <a:t> - 300,00 EUR (2 231,31 HRK)</a:t>
            </a:r>
          </a:p>
          <a:p>
            <a:r>
              <a:rPr lang="hr-HR" dirty="0"/>
              <a:t>Free </a:t>
            </a:r>
            <a:r>
              <a:rPr lang="hr-HR" dirty="0" err="1"/>
              <a:t>accommodation</a:t>
            </a:r>
            <a:r>
              <a:rPr lang="hr-HR" dirty="0"/>
              <a:t> at student </a:t>
            </a:r>
            <a:r>
              <a:rPr lang="hr-HR" dirty="0" err="1"/>
              <a:t>dormitories</a:t>
            </a:r>
            <a:endParaRPr lang="hr-HR" dirty="0"/>
          </a:p>
          <a:p>
            <a:r>
              <a:rPr lang="hr-HR" dirty="0" err="1"/>
              <a:t>Basic</a:t>
            </a:r>
            <a:r>
              <a:rPr lang="hr-HR" dirty="0"/>
              <a:t> </a:t>
            </a:r>
            <a:r>
              <a:rPr lang="hr-HR" dirty="0" err="1"/>
              <a:t>medical</a:t>
            </a:r>
            <a:r>
              <a:rPr lang="hr-HR" dirty="0"/>
              <a:t> </a:t>
            </a:r>
            <a:r>
              <a:rPr lang="hr-HR" dirty="0" err="1"/>
              <a:t>insurance</a:t>
            </a:r>
            <a:endParaRPr lang="hr-HR" dirty="0"/>
          </a:p>
          <a:p>
            <a:r>
              <a:rPr lang="hr-HR" dirty="0" err="1"/>
              <a:t>Food</a:t>
            </a:r>
            <a:r>
              <a:rPr lang="hr-HR" dirty="0"/>
              <a:t> </a:t>
            </a:r>
            <a:r>
              <a:rPr lang="hr-HR" dirty="0" err="1"/>
              <a:t>coupons</a:t>
            </a:r>
            <a:r>
              <a:rPr lang="hr-HR" dirty="0"/>
              <a:t> (</a:t>
            </a:r>
            <a:r>
              <a:rPr lang="hr-HR" dirty="0" err="1"/>
              <a:t>subsidy</a:t>
            </a:r>
            <a:r>
              <a:rPr lang="hr-HR" dirty="0"/>
              <a:t>)</a:t>
            </a:r>
          </a:p>
          <a:p>
            <a:r>
              <a:rPr lang="hr-HR" dirty="0" err="1"/>
              <a:t>Public</a:t>
            </a:r>
            <a:r>
              <a:rPr lang="hr-HR" dirty="0"/>
              <a:t> transport (</a:t>
            </a:r>
            <a:r>
              <a:rPr lang="hr-HR" dirty="0" err="1"/>
              <a:t>subsidy</a:t>
            </a:r>
            <a:r>
              <a:rPr lang="hr-HR" dirty="0"/>
              <a:t>)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26492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DE2B9-4C93-42D7-BD51-C1C3D018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Rokovi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3DD63-00CD-4465-95FA-D38E1794D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0" y="1807535"/>
            <a:ext cx="9603275" cy="3658810"/>
          </a:xfrm>
        </p:spPr>
        <p:txBody>
          <a:bodyPr>
            <a:normAutofit lnSpcReduction="10000"/>
          </a:bodyPr>
          <a:lstStyle/>
          <a:p>
            <a:r>
              <a:rPr lang="hr-HR" sz="2400" dirty="0"/>
              <a:t>31. listopada – prijava za mrežnu mobilnost u ljetnom semestru</a:t>
            </a:r>
          </a:p>
          <a:p>
            <a:r>
              <a:rPr lang="hr-HR" sz="2400" dirty="0"/>
              <a:t>30. studenti – prijava za </a:t>
            </a:r>
            <a:r>
              <a:rPr lang="hr-HR" sz="2400" i="1" dirty="0" err="1"/>
              <a:t>freemover</a:t>
            </a:r>
            <a:r>
              <a:rPr lang="hr-HR" sz="2400" dirty="0"/>
              <a:t> mobilnost</a:t>
            </a:r>
          </a:p>
          <a:p>
            <a:pPr marL="0" indent="0">
              <a:buNone/>
            </a:pPr>
            <a:r>
              <a:rPr lang="hr-HR" sz="2400" dirty="0"/>
              <a:t>Prijava – online putem CEEPUS portala (</a:t>
            </a:r>
            <a:r>
              <a:rPr lang="hr-HR" sz="2400" dirty="0">
                <a:hlinkClick r:id="rId2"/>
              </a:rPr>
              <a:t>http://www.ceepus.info</a:t>
            </a:r>
            <a:r>
              <a:rPr lang="hr-HR" sz="2400" dirty="0"/>
              <a:t>)</a:t>
            </a:r>
          </a:p>
          <a:p>
            <a:r>
              <a:rPr lang="hr-HR" sz="2400" dirty="0"/>
              <a:t>Potrebna registracija za ulogu </a:t>
            </a:r>
            <a:r>
              <a:rPr lang="hr-HR" sz="2400" dirty="0" err="1"/>
              <a:t>Mobility</a:t>
            </a:r>
            <a:endParaRPr lang="hr-HR" sz="2400" dirty="0"/>
          </a:p>
          <a:p>
            <a:r>
              <a:rPr lang="hr-HR" sz="2400" dirty="0"/>
              <a:t>Odabrati ustanovu na koju želite ići</a:t>
            </a:r>
          </a:p>
          <a:p>
            <a:r>
              <a:rPr lang="hr-HR" sz="2400" dirty="0"/>
              <a:t>Slijediti poveznicu </a:t>
            </a:r>
            <a:r>
              <a:rPr lang="hr-HR" sz="2400" dirty="0" err="1"/>
              <a:t>Manage</a:t>
            </a:r>
            <a:r>
              <a:rPr lang="hr-HR" sz="2400" dirty="0"/>
              <a:t> </a:t>
            </a:r>
            <a:r>
              <a:rPr lang="hr-HR" sz="2400" dirty="0" err="1"/>
              <a:t>your</a:t>
            </a:r>
            <a:r>
              <a:rPr lang="hr-HR" sz="2400" dirty="0"/>
              <a:t> </a:t>
            </a:r>
            <a:r>
              <a:rPr lang="hr-HR" sz="2400" dirty="0" err="1"/>
              <a:t>mobility</a:t>
            </a:r>
            <a:r>
              <a:rPr lang="hr-HR" sz="2400" dirty="0"/>
              <a:t> </a:t>
            </a:r>
            <a:r>
              <a:rPr lang="hr-HR" sz="2400" dirty="0" err="1"/>
              <a:t>applications</a:t>
            </a:r>
            <a:r>
              <a:rPr lang="hr-H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2430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659DD-8BD6-40D2-AF20-80CE7FB57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i="1" dirty="0" err="1"/>
              <a:t>Freemover</a:t>
            </a:r>
            <a:r>
              <a:rPr lang="hr-HR" sz="4000" dirty="0"/>
              <a:t> mobilnost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31DCE-3417-4AAB-9D12-D56942BF2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800" dirty="0"/>
              <a:t>Mobilnost izvan mreža</a:t>
            </a:r>
          </a:p>
          <a:p>
            <a:r>
              <a:rPr lang="hr-HR" sz="2800" dirty="0"/>
              <a:t>Visoko učilište ne mora biti dio CEEPUS mreže, no mora biti iz jedne od zemalja sudionica CEEPUS-a</a:t>
            </a:r>
          </a:p>
          <a:p>
            <a:r>
              <a:rPr lang="hr-HR" sz="2800" dirty="0"/>
              <a:t>Potrebna dodatna dokumentacija – prihvatno pismo visokog učilišta primatelja + 2 pisma preporuke matičnog visokog učilišta</a:t>
            </a:r>
          </a:p>
        </p:txBody>
      </p:sp>
    </p:spTree>
    <p:extLst>
      <p:ext uri="{BB962C8B-B14F-4D97-AF65-F5344CB8AC3E}">
        <p14:creationId xmlns:p14="http://schemas.microsoft.com/office/powerpoint/2010/main" val="3435032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08FBE-D9E0-4DDC-82C1-8678F0CC3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Kontakt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B8B8E-B5B5-4335-8619-E18BA7EB4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0" y="1637414"/>
            <a:ext cx="9603275" cy="42672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b="1" dirty="0"/>
              <a:t>Fakultet političkih znanosti</a:t>
            </a:r>
          </a:p>
          <a:p>
            <a:pPr marL="0" indent="0" algn="ctr">
              <a:buNone/>
            </a:pPr>
            <a:r>
              <a:rPr lang="hr-HR" dirty="0"/>
              <a:t>Ured za međunarodnu suradnju</a:t>
            </a:r>
          </a:p>
          <a:p>
            <a:pPr marL="0" indent="0" algn="ctr">
              <a:buNone/>
            </a:pPr>
            <a:r>
              <a:rPr lang="hr-HR" dirty="0"/>
              <a:t>Toni Kliškić</a:t>
            </a:r>
          </a:p>
          <a:p>
            <a:pPr marL="0" indent="0" algn="ctr">
              <a:buNone/>
            </a:pPr>
            <a:r>
              <a:rPr lang="hr-HR" dirty="0"/>
              <a:t>toni.kliskic@fpzg.hr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pl-PL" b="1" dirty="0"/>
              <a:t>Hrvatski nacionalni ured za CEEPUS – NCO-HR</a:t>
            </a:r>
          </a:p>
          <a:p>
            <a:pPr marL="0" indent="0" algn="ctr">
              <a:buNone/>
            </a:pPr>
            <a:r>
              <a:rPr lang="pl-PL" dirty="0"/>
              <a:t>Tanja Veljak</a:t>
            </a:r>
          </a:p>
          <a:p>
            <a:pPr marL="0" indent="0" algn="ctr">
              <a:buNone/>
            </a:pPr>
            <a:r>
              <a:rPr lang="hr-HR" dirty="0"/>
              <a:t>ceepus@mobilnost.hr</a:t>
            </a:r>
          </a:p>
        </p:txBody>
      </p:sp>
    </p:spTree>
    <p:extLst>
      <p:ext uri="{BB962C8B-B14F-4D97-AF65-F5344CB8AC3E}">
        <p14:creationId xmlns:p14="http://schemas.microsoft.com/office/powerpoint/2010/main" val="397236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A2BAD-A263-4B39-881D-2BCF026F7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Što je </a:t>
            </a:r>
            <a:r>
              <a:rPr lang="hr-HR" sz="4000" b="1" dirty="0">
                <a:solidFill>
                  <a:srgbClr val="FF0000"/>
                </a:solidFill>
              </a:rPr>
              <a:t>CEEPUS</a:t>
            </a:r>
            <a:r>
              <a:rPr lang="hr-HR" sz="4000" dirty="0"/>
              <a:t>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8F31B-34EE-4DF1-B60D-EA9E0FC85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800" b="1" dirty="0">
                <a:solidFill>
                  <a:srgbClr val="FF0000"/>
                </a:solidFill>
              </a:rPr>
              <a:t>C</a:t>
            </a:r>
            <a:r>
              <a:rPr lang="hr-HR" sz="2800" dirty="0"/>
              <a:t>entral </a:t>
            </a:r>
            <a:r>
              <a:rPr lang="hr-HR" sz="2800" b="1" dirty="0">
                <a:solidFill>
                  <a:srgbClr val="FF0000"/>
                </a:solidFill>
              </a:rPr>
              <a:t>E</a:t>
            </a:r>
            <a:r>
              <a:rPr lang="hr-HR" sz="2800" dirty="0"/>
              <a:t>uropean </a:t>
            </a:r>
            <a:r>
              <a:rPr lang="hr-HR" sz="2800" b="1" dirty="0">
                <a:solidFill>
                  <a:srgbClr val="FF0000"/>
                </a:solidFill>
              </a:rPr>
              <a:t>E</a:t>
            </a:r>
            <a:r>
              <a:rPr lang="hr-HR" sz="2800" dirty="0"/>
              <a:t>xchange </a:t>
            </a:r>
            <a:r>
              <a:rPr lang="hr-HR" sz="2800" b="1" dirty="0" err="1">
                <a:solidFill>
                  <a:srgbClr val="FF0000"/>
                </a:solidFill>
              </a:rPr>
              <a:t>P</a:t>
            </a:r>
            <a:r>
              <a:rPr lang="hr-HR" sz="2800" dirty="0" err="1"/>
              <a:t>rogramme</a:t>
            </a:r>
            <a:r>
              <a:rPr lang="hr-HR" sz="2800" dirty="0"/>
              <a:t> for </a:t>
            </a:r>
            <a:r>
              <a:rPr lang="hr-HR" sz="2800" b="1" dirty="0">
                <a:solidFill>
                  <a:srgbClr val="FF0000"/>
                </a:solidFill>
              </a:rPr>
              <a:t>U</a:t>
            </a:r>
            <a:r>
              <a:rPr lang="hr-HR" sz="2800" dirty="0"/>
              <a:t>niversity </a:t>
            </a:r>
            <a:r>
              <a:rPr lang="hr-HR" sz="2800" b="1" dirty="0">
                <a:solidFill>
                  <a:srgbClr val="FF0000"/>
                </a:solidFill>
              </a:rPr>
              <a:t>S</a:t>
            </a:r>
            <a:r>
              <a:rPr lang="hr-HR" sz="2800" dirty="0"/>
              <a:t>tudies (Srednjoeuropski program razmjene za sveučilišne studije)</a:t>
            </a:r>
          </a:p>
          <a:p>
            <a:r>
              <a:rPr lang="hr-HR" sz="2800" dirty="0"/>
              <a:t>Regionalni program akademske mobilnosti</a:t>
            </a:r>
          </a:p>
          <a:p>
            <a:r>
              <a:rPr lang="hr-HR" sz="2800" dirty="0"/>
              <a:t>Glavni cilj programa je promicanje mobilnosti unutar CEEPUS mreža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31454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A2277-DACC-4783-9EFA-8337CC6C1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Zemlje sudionice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9885B6-A574-4F72-8419-FCE65EBFC9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833" y="2099929"/>
            <a:ext cx="11730334" cy="2658141"/>
          </a:xfrm>
        </p:spPr>
      </p:pic>
    </p:spTree>
    <p:extLst>
      <p:ext uri="{BB962C8B-B14F-4D97-AF65-F5344CB8AC3E}">
        <p14:creationId xmlns:p14="http://schemas.microsoft.com/office/powerpoint/2010/main" val="2275300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08FB-6764-4E38-89F6-8AC70688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Glavne prednosti CEEPUS-a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0FEBE-4168-4C0F-8EBB-8393F5F64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800" dirty="0"/>
              <a:t>Online prijava (http://www.ceepus.info)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Nije potrebna dodatna dokumentacija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Mogućnost terenskog istraživanja za diplomski rad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Povrat putnih troškova</a:t>
            </a:r>
          </a:p>
        </p:txBody>
      </p:sp>
    </p:spTree>
    <p:extLst>
      <p:ext uri="{BB962C8B-B14F-4D97-AF65-F5344CB8AC3E}">
        <p14:creationId xmlns:p14="http://schemas.microsoft.com/office/powerpoint/2010/main" val="3953131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FC2C9-9863-4657-95B9-8ADB948EA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Vrste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B0DD-D930-49B1-9108-BA4B5D14D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b="1" dirty="0">
                <a:solidFill>
                  <a:srgbClr val="FF0000"/>
                </a:solidFill>
              </a:rPr>
              <a:t>Student</a:t>
            </a:r>
            <a:r>
              <a:rPr lang="hr-HR" sz="2400" dirty="0"/>
              <a:t> – 3 do 10 mjeseci, namijenjeno za semestralnu mobilnost i ostvarivanje ECTS bodova na stranom sveučilištu</a:t>
            </a:r>
          </a:p>
          <a:p>
            <a:r>
              <a:rPr lang="hr-HR" sz="2400" b="1" dirty="0">
                <a:solidFill>
                  <a:srgbClr val="0070C0"/>
                </a:solidFill>
              </a:rPr>
              <a:t>Short </a:t>
            </a:r>
            <a:r>
              <a:rPr lang="hr-HR" sz="2400" b="1" dirty="0" err="1">
                <a:solidFill>
                  <a:srgbClr val="0070C0"/>
                </a:solidFill>
              </a:rPr>
              <a:t>Term</a:t>
            </a:r>
            <a:r>
              <a:rPr lang="hr-HR" sz="2400" b="1" dirty="0">
                <a:solidFill>
                  <a:srgbClr val="0070C0"/>
                </a:solidFill>
              </a:rPr>
              <a:t> Student</a:t>
            </a:r>
            <a:r>
              <a:rPr lang="hr-HR" sz="2400" dirty="0"/>
              <a:t> – 1 do 3 mjeseca, namijenjeno za studente koji žele raditi istraživanje u svrhu pisanja diplomskog rada</a:t>
            </a:r>
          </a:p>
          <a:p>
            <a:r>
              <a:rPr lang="hr-HR" sz="2400" b="1" dirty="0">
                <a:solidFill>
                  <a:srgbClr val="00B050"/>
                </a:solidFill>
              </a:rPr>
              <a:t>Short </a:t>
            </a:r>
            <a:r>
              <a:rPr lang="hr-HR" sz="2400" b="1" dirty="0" err="1">
                <a:solidFill>
                  <a:srgbClr val="00B050"/>
                </a:solidFill>
              </a:rPr>
              <a:t>Term</a:t>
            </a:r>
            <a:r>
              <a:rPr lang="hr-HR" sz="2400" b="1" dirty="0">
                <a:solidFill>
                  <a:srgbClr val="00B050"/>
                </a:solidFill>
              </a:rPr>
              <a:t> </a:t>
            </a:r>
            <a:r>
              <a:rPr lang="hr-HR" sz="2400" b="1" dirty="0" err="1">
                <a:solidFill>
                  <a:srgbClr val="00B050"/>
                </a:solidFill>
              </a:rPr>
              <a:t>Excursion</a:t>
            </a:r>
            <a:r>
              <a:rPr lang="hr-HR" sz="2400" dirty="0"/>
              <a:t> – 6 do 14 radnih dana, namijenjeno za sudjelovanje u ljetnim školama</a:t>
            </a:r>
            <a:endParaRPr lang="hr-HR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464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7F28E-16B1-4A22-A0FC-4494974B5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</p:spPr>
        <p:txBody>
          <a:bodyPr>
            <a:normAutofit/>
          </a:bodyPr>
          <a:lstStyle/>
          <a:p>
            <a:r>
              <a:rPr lang="hr-HR" sz="4000" dirty="0"/>
              <a:t>Tko se može prijaviti?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E2F6D-886D-48E4-B924-F519E3840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Studenti preddiplomskog, diplomskog i doktorskog studija</a:t>
            </a:r>
          </a:p>
          <a:p>
            <a:r>
              <a:rPr lang="hr-HR" sz="2800" dirty="0"/>
              <a:t>Studenti s najmanje dva završena semestra (60 ECTS)</a:t>
            </a:r>
          </a:p>
          <a:p>
            <a:r>
              <a:rPr lang="hr-HR" sz="2800" dirty="0"/>
              <a:t>Studenti koji nisu već ostvarili maksimalno 10 mjeseci mobilnosti u jednom obrazovnom ciklusu</a:t>
            </a:r>
          </a:p>
        </p:txBody>
      </p:sp>
    </p:spTree>
    <p:extLst>
      <p:ext uri="{BB962C8B-B14F-4D97-AF65-F5344CB8AC3E}">
        <p14:creationId xmlns:p14="http://schemas.microsoft.com/office/powerpoint/2010/main" val="1398556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536D4-2389-44A8-AD61-A77E5BF21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/>
              <a:t>FPZG mreže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A08DF-9641-4E26-9567-9E0235853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r-HR" sz="2800" dirty="0"/>
              <a:t>Fakultet političkih znanosti sudjeluje u dvije CEEPUS mreže: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CIII-PL-0815-06-1819</a:t>
            </a:r>
            <a:r>
              <a:rPr lang="hr-HR" sz="2800" dirty="0"/>
              <a:t> - </a:t>
            </a:r>
            <a:r>
              <a:rPr lang="en-US" sz="2800" b="1" dirty="0"/>
              <a:t>Europe from the </a:t>
            </a:r>
            <a:r>
              <a:rPr lang="en-US" sz="2800" b="1" dirty="0" err="1"/>
              <a:t>Visegrad</a:t>
            </a:r>
            <a:r>
              <a:rPr lang="en-US" sz="2800" b="1" dirty="0"/>
              <a:t> Perspective</a:t>
            </a:r>
            <a:endParaRPr lang="hr-HR" sz="2800" b="1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CIII-SI-0215-12-1819</a:t>
            </a:r>
            <a:r>
              <a:rPr lang="hr-HR" sz="2800" dirty="0"/>
              <a:t> - </a:t>
            </a:r>
            <a:r>
              <a:rPr lang="en-US" sz="2800" b="1" dirty="0"/>
              <a:t>International CEEPUS Network of Administration, Economics and Organizational Sciences</a:t>
            </a:r>
            <a:endParaRPr lang="hr-HR" sz="2800" b="1" dirty="0"/>
          </a:p>
        </p:txBody>
      </p:sp>
    </p:spTree>
    <p:extLst>
      <p:ext uri="{BB962C8B-B14F-4D97-AF65-F5344CB8AC3E}">
        <p14:creationId xmlns:p14="http://schemas.microsoft.com/office/powerpoint/2010/main" val="1005439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0434B-B514-4BDA-A61C-0201B4C9A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Europe from the </a:t>
            </a:r>
            <a:r>
              <a:rPr lang="en-US" sz="4000" dirty="0" err="1"/>
              <a:t>Visegrad</a:t>
            </a:r>
            <a:r>
              <a:rPr lang="en-US" sz="4000" dirty="0"/>
              <a:t> Perspective</a:t>
            </a:r>
            <a:endParaRPr lang="hr-H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05FE4-3A40-4350-B1C1-7E23F53B3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014" y="2002558"/>
            <a:ext cx="10792046" cy="39021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r-HR" dirty="0"/>
              <a:t>Partneri u mreži: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New </a:t>
            </a:r>
            <a:r>
              <a:rPr lang="hr-HR" dirty="0" err="1"/>
              <a:t>Bulgarian</a:t>
            </a:r>
            <a:r>
              <a:rPr lang="hr-HR" dirty="0"/>
              <a:t> University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Sofia</a:t>
            </a:r>
            <a:r>
              <a:rPr lang="hr-HR" dirty="0"/>
              <a:t> – Department of </a:t>
            </a:r>
            <a:r>
              <a:rPr lang="hr-HR" dirty="0" err="1"/>
              <a:t>Political</a:t>
            </a:r>
            <a:r>
              <a:rPr lang="hr-HR" dirty="0"/>
              <a:t> </a:t>
            </a:r>
            <a:r>
              <a:rPr lang="hr-HR" dirty="0" err="1"/>
              <a:t>Sciences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err="1"/>
              <a:t>Masaryk</a:t>
            </a:r>
            <a:r>
              <a:rPr lang="hr-HR" dirty="0"/>
              <a:t> University </a:t>
            </a:r>
            <a:r>
              <a:rPr lang="hr-HR" dirty="0" err="1"/>
              <a:t>in</a:t>
            </a:r>
            <a:r>
              <a:rPr lang="hr-HR" dirty="0"/>
              <a:t> Brno – </a:t>
            </a:r>
            <a:r>
              <a:rPr lang="hr-HR" dirty="0" err="1"/>
              <a:t>Faculty</a:t>
            </a:r>
            <a:r>
              <a:rPr lang="hr-HR" dirty="0"/>
              <a:t> of </a:t>
            </a:r>
            <a:r>
              <a:rPr lang="hr-HR" dirty="0" err="1"/>
              <a:t>Social</a:t>
            </a:r>
            <a:r>
              <a:rPr lang="hr-HR" dirty="0"/>
              <a:t> Studies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University of </a:t>
            </a:r>
            <a:r>
              <a:rPr lang="hr-HR" dirty="0" err="1"/>
              <a:t>Pécs</a:t>
            </a:r>
            <a:r>
              <a:rPr lang="hr-HR" dirty="0"/>
              <a:t> – </a:t>
            </a:r>
            <a:r>
              <a:rPr lang="en-US" dirty="0"/>
              <a:t>Faculty of Humanities, Department of Political Studies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University St. </a:t>
            </a:r>
            <a:r>
              <a:rPr lang="en-US" dirty="0" err="1"/>
              <a:t>Kliment</a:t>
            </a:r>
            <a:r>
              <a:rPr lang="en-US" dirty="0"/>
              <a:t> </a:t>
            </a:r>
            <a:r>
              <a:rPr lang="en-US" dirty="0" err="1"/>
              <a:t>Ohridski</a:t>
            </a:r>
            <a:r>
              <a:rPr lang="en-US" dirty="0"/>
              <a:t> </a:t>
            </a:r>
            <a:r>
              <a:rPr lang="hr-HR" dirty="0" err="1"/>
              <a:t>in</a:t>
            </a:r>
            <a:r>
              <a:rPr lang="en-US" dirty="0"/>
              <a:t> Bitola</a:t>
            </a:r>
            <a:r>
              <a:rPr lang="hr-HR" dirty="0"/>
              <a:t> - </a:t>
            </a:r>
            <a:r>
              <a:rPr lang="hr-HR" dirty="0" err="1"/>
              <a:t>Faculty</a:t>
            </a:r>
            <a:r>
              <a:rPr lang="hr-HR" dirty="0"/>
              <a:t> of </a:t>
            </a:r>
            <a:r>
              <a:rPr lang="hr-HR" dirty="0" err="1"/>
              <a:t>law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Kicevo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b="1" u="sng" dirty="0"/>
              <a:t>University of </a:t>
            </a:r>
            <a:r>
              <a:rPr lang="hr-HR" b="1" u="sng" dirty="0" err="1"/>
              <a:t>Montenegro</a:t>
            </a:r>
            <a:r>
              <a:rPr lang="hr-HR" b="1" u="sng" dirty="0"/>
              <a:t> </a:t>
            </a:r>
            <a:r>
              <a:rPr lang="hr-HR" dirty="0"/>
              <a:t>- </a:t>
            </a:r>
            <a:r>
              <a:rPr lang="hr-HR" dirty="0" err="1"/>
              <a:t>Faculty</a:t>
            </a:r>
            <a:r>
              <a:rPr lang="hr-HR" dirty="0"/>
              <a:t> of </a:t>
            </a:r>
            <a:r>
              <a:rPr lang="hr-HR" dirty="0" err="1"/>
              <a:t>Political</a:t>
            </a:r>
            <a:r>
              <a:rPr lang="hr-HR" dirty="0"/>
              <a:t> Science</a:t>
            </a:r>
          </a:p>
          <a:p>
            <a:pPr marL="457200" indent="-457200">
              <a:buFont typeface="+mj-lt"/>
              <a:buAutoNum type="arabicPeriod"/>
            </a:pPr>
            <a:r>
              <a:rPr lang="hr-HR" b="1" u="sng" dirty="0" err="1"/>
              <a:t>Jagiellonian</a:t>
            </a:r>
            <a:r>
              <a:rPr lang="hr-HR" b="1" u="sng" dirty="0"/>
              <a:t> University </a:t>
            </a:r>
            <a:r>
              <a:rPr lang="hr-HR" b="1" u="sng" dirty="0" err="1"/>
              <a:t>in</a:t>
            </a:r>
            <a:r>
              <a:rPr lang="hr-HR" b="1" u="sng" dirty="0"/>
              <a:t> </a:t>
            </a:r>
            <a:r>
              <a:rPr lang="hr-HR" b="1" u="sng" dirty="0" err="1"/>
              <a:t>Cracow</a:t>
            </a:r>
            <a:r>
              <a:rPr lang="hr-HR" b="1" u="sng" dirty="0"/>
              <a:t> </a:t>
            </a:r>
            <a:r>
              <a:rPr lang="hr-HR" dirty="0"/>
              <a:t>- Centre for European Studies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University of Novi Sad - </a:t>
            </a:r>
            <a:r>
              <a:rPr lang="en-US" dirty="0"/>
              <a:t>Faculty of Philosophy, Department of Sociology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Matej Bel University Banská </a:t>
            </a:r>
            <a:r>
              <a:rPr lang="hr-HR" dirty="0" err="1"/>
              <a:t>Bystrica</a:t>
            </a:r>
            <a:r>
              <a:rPr lang="hr-HR" dirty="0"/>
              <a:t> - </a:t>
            </a:r>
            <a:r>
              <a:rPr lang="en-US" dirty="0"/>
              <a:t>Faculty of Political Sciences and International Relations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en-US" b="1" u="sng" dirty="0"/>
              <a:t>School of Advanced Social Studies in Nova </a:t>
            </a:r>
            <a:r>
              <a:rPr lang="en-US" b="1" u="sng" dirty="0" err="1"/>
              <a:t>Gorica</a:t>
            </a:r>
            <a:r>
              <a:rPr lang="hr-HR" b="1" u="sng" dirty="0"/>
              <a:t> </a:t>
            </a:r>
            <a:r>
              <a:rPr lang="hr-HR" dirty="0"/>
              <a:t>- </a:t>
            </a:r>
            <a:r>
              <a:rPr lang="en-US" dirty="0"/>
              <a:t>School of Advanced Social Studies in Nova </a:t>
            </a:r>
            <a:r>
              <a:rPr lang="en-US" dirty="0" err="1"/>
              <a:t>Gorica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8389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A9F83-5DFD-4AC3-AE4F-1C30355B9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/>
              <a:t>Jagiellonian</a:t>
            </a:r>
            <a:r>
              <a:rPr lang="hr-HR" sz="4000" dirty="0"/>
              <a:t> University </a:t>
            </a:r>
            <a:r>
              <a:rPr lang="hr-HR" sz="4000" dirty="0" err="1"/>
              <a:t>in</a:t>
            </a:r>
            <a:r>
              <a:rPr lang="hr-HR" sz="4000" dirty="0"/>
              <a:t> </a:t>
            </a:r>
            <a:r>
              <a:rPr lang="hr-HR" sz="4000" dirty="0" err="1"/>
              <a:t>Cracow</a:t>
            </a:r>
            <a:r>
              <a:rPr lang="hr-HR" sz="40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98EB3-0663-48E5-97D5-44D3D436D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r-HR" sz="2400" u="sng" dirty="0"/>
              <a:t>Centre for European Studies (Institute of European Studies)</a:t>
            </a:r>
          </a:p>
          <a:p>
            <a:pPr marL="0" indent="0">
              <a:buNone/>
            </a:pPr>
            <a:r>
              <a:rPr lang="hr-HR" sz="2400" dirty="0"/>
              <a:t>Vrsta mobilnosti – </a:t>
            </a:r>
            <a:r>
              <a:rPr lang="hr-HR" sz="2400" b="1" dirty="0">
                <a:solidFill>
                  <a:srgbClr val="FF0000"/>
                </a:solidFill>
              </a:rPr>
              <a:t>Student</a:t>
            </a:r>
            <a:r>
              <a:rPr lang="hr-HR" sz="2400" dirty="0"/>
              <a:t> </a:t>
            </a:r>
          </a:p>
          <a:p>
            <a:r>
              <a:rPr lang="hr-HR" sz="2400" dirty="0"/>
              <a:t>1 student</a:t>
            </a:r>
          </a:p>
          <a:p>
            <a:r>
              <a:rPr lang="hr-HR" sz="2400" dirty="0"/>
              <a:t>3 mjeseca (postoji mogućnost produženja na 4 mjeseca)</a:t>
            </a:r>
          </a:p>
          <a:p>
            <a:r>
              <a:rPr lang="hr-HR" sz="2400" dirty="0"/>
              <a:t>Period boravka: 23. veljače do 29. lipnja</a:t>
            </a:r>
          </a:p>
          <a:p>
            <a:r>
              <a:rPr lang="hr-HR" sz="2400" dirty="0"/>
              <a:t>Kolegiji: </a:t>
            </a:r>
            <a:r>
              <a:rPr lang="hr-HR" sz="2400" dirty="0">
                <a:hlinkClick r:id="rId2"/>
              </a:rPr>
              <a:t>https://dmws.uj.edu.pl/en_GB/erasmus-kraje-programu</a:t>
            </a:r>
            <a:r>
              <a:rPr lang="hr-HR" sz="2400" dirty="0"/>
              <a:t>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1192334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186</TotalTime>
  <Words>665</Words>
  <Application>Microsoft Office PowerPoint</Application>
  <PresentationFormat>Widescreen</PresentationFormat>
  <Paragraphs>94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Gallery</vt:lpstr>
      <vt:lpstr>Studentska mobilnost u okviru CEEPUS programa</vt:lpstr>
      <vt:lpstr>Što je CEEPUS ?</vt:lpstr>
      <vt:lpstr>Zemlje sudionice</vt:lpstr>
      <vt:lpstr>Glavne prednosti CEEPUS-a</vt:lpstr>
      <vt:lpstr>Vrste mobilnosti</vt:lpstr>
      <vt:lpstr>Tko se može prijaviti?</vt:lpstr>
      <vt:lpstr>FPZG mreže</vt:lpstr>
      <vt:lpstr>Europe from the Visegrad Perspective</vt:lpstr>
      <vt:lpstr>Jagiellonian University in Cracow </vt:lpstr>
      <vt:lpstr>National CEEPUS Office Poland</vt:lpstr>
      <vt:lpstr>University of Montenegro</vt:lpstr>
      <vt:lpstr>National CEEPUS Office Montenegro</vt:lpstr>
      <vt:lpstr>School of Advanced Social Studies in Nova Gorica</vt:lpstr>
      <vt:lpstr>National CEEPUS Office Slovenia</vt:lpstr>
      <vt:lpstr>Rokovi</vt:lpstr>
      <vt:lpstr>Freemover mobilnost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Studentska mobilnost u okviru programa CEEPUS</dc:title>
  <dc:creator>Toni Kliškić</dc:creator>
  <cp:lastModifiedBy>Toni Kliškić</cp:lastModifiedBy>
  <cp:revision>17</cp:revision>
  <cp:lastPrinted>2018-10-18T09:55:36Z</cp:lastPrinted>
  <dcterms:created xsi:type="dcterms:W3CDTF">2018-10-18T06:46:34Z</dcterms:created>
  <dcterms:modified xsi:type="dcterms:W3CDTF">2018-10-18T09:55:41Z</dcterms:modified>
</cp:coreProperties>
</file>