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7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32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851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790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2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629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621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24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346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151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790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72E24C-87EC-4F0D-9952-A102F69EDCCB}" type="datetimeFigureOut">
              <a:rPr lang="hr-HR" smtClean="0"/>
              <a:t>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0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nizg.moveonnet.eu/moveonline/outgoing/welcome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nizg.moveonnet.eu/moveonline/outgoing/welcome.php" TargetMode="External"/><Relationship Id="rId2" Type="http://schemas.openxmlformats.org/officeDocument/2006/relationships/hyperlink" Target="http://www.unizg.hr/fileadmin/rektorat/Suradnja/Medunarodna_razmjena/Studenata/Erasmus_SMS/2016_2017/Upute_online_prijava_201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izg.hr/fileadmin/rektorat/Suradnja/Medunarodna_razmjena/Studenata/Erasmus_SMS/2016_2017/Natjecaj_SMS_16_17_final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16_2017/Izjava_o_clanovima_zajednickog_kucanstva_2016_unizg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tkliskic@fpzg.hr" TargetMode="External"/><Relationship Id="rId2" Type="http://schemas.openxmlformats.org/officeDocument/2006/relationships/hyperlink" Target="mailto:odlazni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pzg.unizg.hr/medunarodna_suradnja/razmjena_studenata_i_profesora/sveucilista_s_kojima_imamo_erasmus__ugovor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natjecaj-za-mobilnost-studenata-studijski-boravak-za-akgod-201617-za-programske-zemlj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dirty="0" smtClean="0"/>
              <a:t>		</a:t>
            </a:r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ERASMUS+			 </a:t>
            </a:r>
            <a:b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STUDIJSKI BORAVAK</a:t>
            </a:r>
            <a:r>
              <a:rPr lang="hr-HR" dirty="0" smtClean="0"/>
              <a:t>	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89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Postupak prijave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hr-HR" sz="2400" dirty="0" smtClean="0">
                <a:solidFill>
                  <a:schemeClr val="tx1"/>
                </a:solidFill>
              </a:rPr>
              <a:t>Ispuniti i poslati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online prijavu</a:t>
            </a:r>
            <a:r>
              <a:rPr lang="hr-HR" sz="2400" dirty="0" smtClean="0">
                <a:solidFill>
                  <a:schemeClr val="tx1"/>
                </a:solidFill>
              </a:rPr>
              <a:t> – 1. ožujak 2016.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	- </a:t>
            </a:r>
            <a:r>
              <a:rPr lang="hr-HR" sz="2400" b="1" u="sng" dirty="0" smtClean="0">
                <a:solidFill>
                  <a:schemeClr val="tx1"/>
                </a:solidFill>
              </a:rPr>
              <a:t>slati samo jednu online prijavu </a:t>
            </a:r>
            <a:r>
              <a:rPr lang="hr-HR" sz="2400" dirty="0" smtClean="0">
                <a:solidFill>
                  <a:schemeClr val="tx1"/>
                </a:solidFill>
              </a:rPr>
              <a:t>– moguće odabrati do tri različita  	 	  inozemna sveučilišta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-u </a:t>
            </a:r>
            <a:r>
              <a:rPr lang="hr-HR" sz="2400" dirty="0">
                <a:solidFill>
                  <a:schemeClr val="tx1"/>
                </a:solidFill>
              </a:rPr>
              <a:t>slučaju višestrukih online prijava, sve će se prijave automatski smatrati </a:t>
            </a:r>
            <a:r>
              <a:rPr lang="hr-HR" sz="2400" dirty="0" smtClean="0">
                <a:solidFill>
                  <a:schemeClr val="tx1"/>
                </a:solidFill>
              </a:rPr>
              <a:t>  	 odbijenima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2"/>
            </a:pPr>
            <a:r>
              <a:rPr lang="hr-HR" sz="2400" dirty="0" smtClean="0">
                <a:solidFill>
                  <a:schemeClr val="tx1"/>
                </a:solidFill>
              </a:rPr>
              <a:t>Isprintati online prijavu, potpisati se i predati zajedno sa svom potrebnom dokumentacijom u Ured za međunarodnu suradnju – 1. ožujak 2016.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Online prijava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Pročitati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upute za online prijavu </a:t>
            </a:r>
            <a:r>
              <a:rPr lang="hr-HR" sz="2400" dirty="0" smtClean="0">
                <a:solidFill>
                  <a:schemeClr val="tx1"/>
                </a:solidFill>
              </a:rPr>
              <a:t>objavljene kao dodatak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Otvorite </a:t>
            </a:r>
            <a:r>
              <a:rPr lang="hr-HR" sz="2400" dirty="0" smtClean="0">
                <a:solidFill>
                  <a:schemeClr val="tx1"/>
                </a:solidFill>
                <a:hlinkClick r:id="rId3"/>
              </a:rPr>
              <a:t>link</a:t>
            </a:r>
            <a:r>
              <a:rPr lang="hr-HR" sz="2400" dirty="0" smtClean="0">
                <a:solidFill>
                  <a:schemeClr val="tx1"/>
                </a:solidFill>
              </a:rPr>
              <a:t> koji se nalazi u </a:t>
            </a:r>
            <a:r>
              <a:rPr lang="hr-HR" sz="2400" dirty="0" smtClean="0">
                <a:solidFill>
                  <a:schemeClr val="tx1"/>
                </a:solidFill>
                <a:hlinkClick r:id="rId4"/>
              </a:rPr>
              <a:t>natječaju</a:t>
            </a:r>
            <a:endParaRPr lang="hr-HR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Ako se prvi put prijavljujete za Erasmus+ program mobilnosti registrirajte se kako bi dobili korisničko ime i lozinku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Ispunite online prijavu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Potrebna dokumentacija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err="1" smtClean="0">
                <a:solidFill>
                  <a:schemeClr val="tx1"/>
                </a:solidFill>
              </a:rPr>
              <a:t>Europass</a:t>
            </a:r>
            <a:r>
              <a:rPr lang="hr-HR" dirty="0" smtClean="0">
                <a:solidFill>
                  <a:schemeClr val="tx1"/>
                </a:solidFill>
              </a:rPr>
              <a:t> životopis –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Motivacijsko pismo – na hrvatskom jeziku, do 300 riječi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Prijepis položenih ispita i ocjena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Potvrdu o upisanom semestru od strane Ureda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Dokaz o znanju jezika na kojem se izvodi nastava – minimalno B2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Approval form for final </a:t>
            </a:r>
            <a:r>
              <a:rPr lang="en-US" dirty="0" smtClean="0">
                <a:solidFill>
                  <a:schemeClr val="tx1"/>
                </a:solidFill>
              </a:rPr>
              <a:t>thesis</a:t>
            </a:r>
            <a:r>
              <a:rPr lang="hr-HR" dirty="0" smtClean="0">
                <a:solidFill>
                  <a:schemeClr val="tx1"/>
                </a:solidFill>
              </a:rPr>
              <a:t> – ako se želi pisati završni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 invaliditetom - potvrdu ovlaštene ustanove iz koje se vidi stupanj </a:t>
            </a:r>
            <a:r>
              <a:rPr lang="hr-HR" dirty="0" smtClean="0">
                <a:solidFill>
                  <a:schemeClr val="tx1"/>
                </a:solidFill>
              </a:rPr>
              <a:t>invaliditeta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Studenti slabijeg socioekonomskog statusa – dodatni dokumenti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Slabiji socioekonomski status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Potrebno je priložiti: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potvrdu nadležne porezne uprave za sve članove zajedničkog kućanstva za zadnju dostupnu kalendarsku godinu u trenutku predaje natječajne </a:t>
            </a:r>
            <a:r>
              <a:rPr lang="hr-HR" sz="2400" dirty="0" smtClean="0">
                <a:solidFill>
                  <a:schemeClr val="tx1"/>
                </a:solidFill>
              </a:rPr>
              <a:t>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za članove zajedničkog kućanstva koji su u mirovini ili su korisnici obiteljske mirovine potrebno je priložiti, uz potvrdu PU, i potvrdu nadležne ustanove za mirovinsko </a:t>
            </a:r>
            <a:r>
              <a:rPr lang="hr-HR" sz="2400" dirty="0" smtClean="0">
                <a:solidFill>
                  <a:schemeClr val="tx1"/>
                </a:solidFill>
              </a:rPr>
              <a:t>osiguranje </a:t>
            </a:r>
            <a:r>
              <a:rPr lang="hr-HR" sz="2400" dirty="0">
                <a:solidFill>
                  <a:schemeClr val="tx1"/>
                </a:solidFill>
              </a:rPr>
              <a:t>o visini isplaćene mirovine za zadnju dostupnu kalendarsku godinu u trenutku predaje natječajne </a:t>
            </a:r>
            <a:r>
              <a:rPr lang="hr-HR" sz="2400" dirty="0" smtClean="0">
                <a:solidFill>
                  <a:schemeClr val="tx1"/>
                </a:solidFill>
              </a:rPr>
              <a:t>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popunjena 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izjava o članovima zajedničkog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kućanstva </a:t>
            </a:r>
            <a:r>
              <a:rPr lang="hr-HR" sz="2400" dirty="0" smtClean="0">
                <a:solidFill>
                  <a:schemeClr val="tx1"/>
                </a:solidFill>
              </a:rPr>
              <a:t>– u privitku natječaja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Potvrde o znanju jezika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Potvrda fakulteta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koji su u inozemstvu završili neku razinu studija na stranom jeziku – kopija diplome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Završena srednja škola na stranom jeziku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Potvrda škole stranih jezika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Međunarodni certifikati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Iznimka </a:t>
            </a:r>
            <a:r>
              <a:rPr lang="hr-HR" sz="2400" dirty="0" smtClean="0">
                <a:solidFill>
                  <a:schemeClr val="tx1"/>
                </a:solidFill>
              </a:rPr>
              <a:t>- </a:t>
            </a:r>
            <a:r>
              <a:rPr lang="hr-HR" sz="2400" dirty="0">
                <a:solidFill>
                  <a:schemeClr val="tx1"/>
                </a:solidFill>
              </a:rPr>
              <a:t>studenti kojima je relevantni strani jezik materinji jezik</a:t>
            </a:r>
          </a:p>
        </p:txBody>
      </p:sp>
    </p:spTree>
    <p:extLst>
      <p:ext uri="{BB962C8B-B14F-4D97-AF65-F5344CB8AC3E}">
        <p14:creationId xmlns:p14="http://schemas.microsoft.com/office/powerpoint/2010/main" val="17229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Učestali problemi i pogreške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ne pročitaju Natječaj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se ne informiraju o stranim sveučilištima i njihovim zahtjevima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</a:t>
            </a:r>
            <a:r>
              <a:rPr lang="hr-HR" sz="2400" dirty="0">
                <a:solidFill>
                  <a:schemeClr val="tx1"/>
                </a:solidFill>
              </a:rPr>
              <a:t>se ne potpišu na online </a:t>
            </a:r>
            <a:r>
              <a:rPr lang="hr-HR" sz="2400" dirty="0" smtClean="0">
                <a:solidFill>
                  <a:schemeClr val="tx1"/>
                </a:solidFill>
              </a:rPr>
              <a:t>prijavu</a:t>
            </a:r>
            <a:endParaRPr lang="hr-HR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Šalju više od jedne prijave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Motivacija je elementarno izražena i slabo objašnjena</a:t>
            </a:r>
            <a:r>
              <a:rPr lang="hr-HR" dirty="0" smtClean="0">
                <a:solidFill>
                  <a:schemeClr val="tx1"/>
                </a:solidFill>
              </a:rPr>
              <a:t> 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1"/>
                </a:solidFill>
              </a:rPr>
              <a:t>Kontakt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Promotorice za odlaznu mobilnost – Morana Čala i Tena </a:t>
            </a:r>
            <a:r>
              <a:rPr lang="hr-HR" sz="2400" dirty="0" err="1" smtClean="0">
                <a:solidFill>
                  <a:schemeClr val="tx1"/>
                </a:solidFill>
              </a:rPr>
              <a:t>Mutnjakovović</a:t>
            </a: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			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odlazni@fpzg.hr</a:t>
            </a:r>
            <a:endParaRPr lang="hr-HR" sz="24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Ured za međunarodnu suradnju FPZG-a – Toni </a:t>
            </a:r>
            <a:r>
              <a:rPr lang="hr-HR" sz="2400" dirty="0" err="1" smtClean="0">
                <a:solidFill>
                  <a:schemeClr val="tx1"/>
                </a:solidFill>
              </a:rPr>
              <a:t>Kliškić</a:t>
            </a: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			</a:t>
            </a:r>
            <a:r>
              <a:rPr lang="hr-HR" sz="2400" dirty="0" smtClean="0">
                <a:solidFill>
                  <a:schemeClr val="tx1"/>
                </a:solidFill>
                <a:hlinkClick r:id="rId3"/>
              </a:rPr>
              <a:t>tkliskic@fpzg.hr</a:t>
            </a:r>
            <a:endParaRPr lang="hr-H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9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Tko se može prijaviti na natječaj?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Svi redovni studenti Fakulteta političkih znanosti – preddiplomski, diplomski, postdiplomski studij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Mobilnost se ne može ostvariti: 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na 1. godini preddiplomskog studija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u zimskom semestru 1. godine diplomskog studija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 može sudjelovati u mobilnosti tek nakon što ostvari 60 ECTS bodova</a:t>
            </a:r>
            <a:endParaRPr lang="hr-H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Važni datumi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online prijavu: 01. ožujak 2016. (12:00)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dostavu dokumentacije ECTS koordinatoru: 01. ožujak 2016.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Objava rezultata natječaja: sredinom travnja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podnošenje žalbe: 8 dana od objave rezultata natječaja </a:t>
            </a:r>
            <a:endParaRPr lang="hr-H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9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Trajanje mobilnosti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183992" cy="446693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 3 do 12 mjeseci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 pravilu 5 ili 6 mjeseci (ovisno o trajanju semestra na stranom Sveučilištu)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Ograničenja trajanja mobilnosti: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- 12 mjeseci za svaku razinu studija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ukupno trajanje mobilnosti ne može biti duže od polovice trajanja određenog 			  studijskog programa (politolozi na diplomskom mogu ići na maksimalno 6 mjeseci)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Natječaj se NE mogu prijaviti studenti koji su u akademskim godinama 2014./15. ili 2015./16. bili odabrani za Erasmus+ studijski boravak, a odustali su od mobilnosti nakon zadanih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rokova</a:t>
            </a:r>
          </a:p>
          <a:p>
            <a:pPr marL="0" indent="0">
              <a:buNone/>
            </a:pPr>
            <a:endParaRPr lang="hr-H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8840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Gdje studenti mogu ići?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Popis Sveučilišta se nalazi na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web stranici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fakulteta</a:t>
            </a:r>
            <a:endParaRPr lang="hr-H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Austrija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Bugarska, Češka, Finska, Francuska, Grčka, Italija, Litva, Mađarska, Nizozemska, Njemačka, Poljska, Slovačka, Slovenija, Španjolska, Švedska, Turska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Vienna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Masaryk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Metropolitan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Prague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Helsinki,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Lorraine,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Bologna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Vilnius University,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Utrecht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Augsburg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Bonn,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Leipzig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Regensburg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Jagiellonian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Warsaw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Ljubljanja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Charles III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Madrid,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Navarra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Ankara University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Financijska potpora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Pokriva samo dio troškova života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360€ - Bugarska, Latvija, Mađarska, Poljska, Slovačka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410€ - Češka, Njemačka, Grčka, Španjolska, Nizozemska, Slovenija, Turska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460€ - Francuska, Italija, Austrija, Finska, Švedska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 studijski boravak se može ići kao zero-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grant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student (bez stipendije)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1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Dodatna financijska potpora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 invaliditetom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uz prijavu priložiti i potvrdu ovlaštene ustanove iz koje se vidi stupanj 	 	     	  invaliditeta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slabijeg socioekonomskog statusa </a:t>
            </a: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+ 200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€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potrebno naznačiti u prijavi</a:t>
            </a: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prosječni mjesečni prihod po članu kućanstva ne prelazi 2.161,90 kuna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studenti azilanti, strani studenti pod supsidijarnom zaštitom</a:t>
            </a:r>
          </a:p>
        </p:txBody>
      </p:sp>
    </p:spTree>
    <p:extLst>
      <p:ext uri="{BB962C8B-B14F-4D97-AF65-F5344CB8AC3E}">
        <p14:creationId xmlns:p14="http://schemas.microsoft.com/office/powerpoint/2010/main" val="33710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Kriteriji za odabir kandidata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Motivacijsko pisma – 1 do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Poznavanje jezika – B2=1 bod, C1=2 boda, C2=3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Prosjek ocjena – od 1 do 5, na dvije decimale, množi se s ponderom 1.5</a:t>
            </a:r>
            <a:endParaRPr lang="hr-HR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2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Što je potrebno napraviti prije prijave?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Detaljno pročitati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Natječaj</a:t>
            </a:r>
            <a:endParaRPr lang="hr-H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na koja je Sveučilišta moguće ostvariti mobilnost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o kolegijima koje strano Sveučilište nudi na jeziku kojeg student razumije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koji žele pisati/provesti istraživanje za završni rad moraju dobiti posebno odobrenje strane institucije, stranog mentora, Fakulteta političkih znanosti i svog mentora na Fakultetu 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6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320</TotalTime>
  <Words>673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Wingdings</vt:lpstr>
      <vt:lpstr>Retrospect</vt:lpstr>
      <vt:lpstr>  ERASMUS+     STUDIJSKI BORAVAK </vt:lpstr>
      <vt:lpstr>Tko se može prijaviti na natječaj?</vt:lpstr>
      <vt:lpstr>Važni datumi</vt:lpstr>
      <vt:lpstr>Trajanje mobilnosti</vt:lpstr>
      <vt:lpstr>Gdje studenti mogu ići?</vt:lpstr>
      <vt:lpstr>Financijska potpora</vt:lpstr>
      <vt:lpstr>Dodatna financijska potpora</vt:lpstr>
      <vt:lpstr>Kriteriji za odabir kandidata</vt:lpstr>
      <vt:lpstr>Što je potrebno napraviti prije prijave?</vt:lpstr>
      <vt:lpstr>Postupak prijave</vt:lpstr>
      <vt:lpstr>Online prijava</vt:lpstr>
      <vt:lpstr>Potrebna dokumentacija</vt:lpstr>
      <vt:lpstr>Slabiji socioekonomski status</vt:lpstr>
      <vt:lpstr>Potvrde o znanju jezika</vt:lpstr>
      <vt:lpstr>Učestali problemi i pogreške</vt:lpstr>
      <vt:lpstr>Kontakt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    studijski boravak </dc:title>
  <dc:creator>Toni</dc:creator>
  <cp:lastModifiedBy>Toni</cp:lastModifiedBy>
  <cp:revision>27</cp:revision>
  <dcterms:created xsi:type="dcterms:W3CDTF">2016-02-04T13:08:04Z</dcterms:created>
  <dcterms:modified xsi:type="dcterms:W3CDTF">2016-02-05T12:53:29Z</dcterms:modified>
</cp:coreProperties>
</file>