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9" autoAdjust="0"/>
    <p:restoredTop sz="94660"/>
  </p:normalViewPr>
  <p:slideViewPr>
    <p:cSldViewPr snapToGrid="0">
      <p:cViewPr varScale="1">
        <p:scale>
          <a:sx n="91" d="100"/>
          <a:sy n="91" d="100"/>
        </p:scale>
        <p:origin x="12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8EAC-7C2E-4A93-8CAC-1661CD6F1168}" type="datetimeFigureOut">
              <a:rPr lang="en-US" smtClean="0"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D4F6B-8AB4-4DBA-951E-F9B4120D1B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543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8EAC-7C2E-4A93-8CAC-1661CD6F1168}" type="datetimeFigureOut">
              <a:rPr lang="en-US" smtClean="0"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D4F6B-8AB4-4DBA-951E-F9B4120D1B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971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8EAC-7C2E-4A93-8CAC-1661CD6F1168}" type="datetimeFigureOut">
              <a:rPr lang="en-US" smtClean="0"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D4F6B-8AB4-4DBA-951E-F9B4120D1B6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4897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8EAC-7C2E-4A93-8CAC-1661CD6F1168}" type="datetimeFigureOut">
              <a:rPr lang="en-US" smtClean="0"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D4F6B-8AB4-4DBA-951E-F9B4120D1B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663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8EAC-7C2E-4A93-8CAC-1661CD6F1168}" type="datetimeFigureOut">
              <a:rPr lang="en-US" smtClean="0"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D4F6B-8AB4-4DBA-951E-F9B4120D1B6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0151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8EAC-7C2E-4A93-8CAC-1661CD6F1168}" type="datetimeFigureOut">
              <a:rPr lang="en-US" smtClean="0"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D4F6B-8AB4-4DBA-951E-F9B4120D1B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866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8EAC-7C2E-4A93-8CAC-1661CD6F1168}" type="datetimeFigureOut">
              <a:rPr lang="en-US" smtClean="0"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D4F6B-8AB4-4DBA-951E-F9B4120D1B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6033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8EAC-7C2E-4A93-8CAC-1661CD6F1168}" type="datetimeFigureOut">
              <a:rPr lang="en-US" smtClean="0"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D4F6B-8AB4-4DBA-951E-F9B4120D1B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126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8EAC-7C2E-4A93-8CAC-1661CD6F1168}" type="datetimeFigureOut">
              <a:rPr lang="en-US" smtClean="0"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D4F6B-8AB4-4DBA-951E-F9B4120D1B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473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8EAC-7C2E-4A93-8CAC-1661CD6F1168}" type="datetimeFigureOut">
              <a:rPr lang="en-US" smtClean="0"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D4F6B-8AB4-4DBA-951E-F9B4120D1B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16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8EAC-7C2E-4A93-8CAC-1661CD6F1168}" type="datetimeFigureOut">
              <a:rPr lang="en-US" smtClean="0"/>
              <a:t>08-Mar-17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D4F6B-8AB4-4DBA-951E-F9B4120D1B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892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8EAC-7C2E-4A93-8CAC-1661CD6F1168}" type="datetimeFigureOut">
              <a:rPr lang="en-US" smtClean="0"/>
              <a:t>08-Mar-17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D4F6B-8AB4-4DBA-951E-F9B4120D1B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86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8EAC-7C2E-4A93-8CAC-1661CD6F1168}" type="datetimeFigureOut">
              <a:rPr lang="en-US" smtClean="0"/>
              <a:t>08-Mar-17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D4F6B-8AB4-4DBA-951E-F9B4120D1B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713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8EAC-7C2E-4A93-8CAC-1661CD6F1168}" type="datetimeFigureOut">
              <a:rPr lang="en-US" smtClean="0"/>
              <a:t>08-Mar-17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D4F6B-8AB4-4DBA-951E-F9B4120D1B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47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8EAC-7C2E-4A93-8CAC-1661CD6F1168}" type="datetimeFigureOut">
              <a:rPr lang="en-US" smtClean="0"/>
              <a:t>08-Mar-17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D4F6B-8AB4-4DBA-951E-F9B4120D1B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00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D4F6B-8AB4-4DBA-951E-F9B4120D1B6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8EAC-7C2E-4A93-8CAC-1661CD6F1168}" type="datetimeFigureOut">
              <a:rPr lang="en-US" smtClean="0"/>
              <a:t>08-Mar-17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610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88EAC-7C2E-4A93-8CAC-1661CD6F1168}" type="datetimeFigureOut">
              <a:rPr lang="en-US" smtClean="0"/>
              <a:t>08-Mar-17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12D4F6B-8AB4-4DBA-951E-F9B4120D1B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235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nc/vijest/article/natjecaj-erasmus-sms-studenti-studijski-boravak-za-programske-zemlje-ka103-za-201718-godi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antonela.cecura@fpzg.h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nc/vijest/article/natjecaj-erasmus-sms-studenti-studijski-boravak-za-programske-zemlje-ka103-za-201718-godi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pzg.unizg.hr/medunarodna_suradnja/razmjena_studenata_i_profesora/sveucilista_s_kojima_imamo_erasmus__ugovore" TargetMode="External"/><Relationship Id="rId2" Type="http://schemas.openxmlformats.org/officeDocument/2006/relationships/hyperlink" Target="http://www.unizg.hr/nc/vijest/article/natjecaj-erasmus-sms-studenti-studijski-boravak-za-programske-zemlje-ka103-za-201718-godi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fileadmin/rektorat/Suradnja/Medunarodna_razmjena/Studenata/Erasmus_SMS/2017_2018/UPUTE_za_ispunjavanje_ONLINE_prijave_2017_18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786" y="2404534"/>
            <a:ext cx="8539217" cy="1646302"/>
          </a:xfrm>
        </p:spPr>
        <p:txBody>
          <a:bodyPr/>
          <a:lstStyle/>
          <a:p>
            <a:r>
              <a:rPr lang="en-US" dirty="0" smtClean="0"/>
              <a:t>Erasmus+ </a:t>
            </a:r>
            <a:r>
              <a:rPr lang="hr-HR" dirty="0" smtClean="0"/>
              <a:t>studijski</a:t>
            </a:r>
            <a:r>
              <a:rPr lang="en-US" dirty="0" smtClean="0"/>
              <a:t> </a:t>
            </a:r>
            <a:r>
              <a:rPr lang="hr-HR" dirty="0" smtClean="0"/>
              <a:t>boravak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4786" y="4050833"/>
            <a:ext cx="8539217" cy="1096899"/>
          </a:xfrm>
        </p:spPr>
        <p:txBody>
          <a:bodyPr>
            <a:normAutofit/>
          </a:bodyPr>
          <a:lstStyle/>
          <a:p>
            <a:r>
              <a:rPr lang="hr-HR" sz="2400" dirty="0" smtClean="0">
                <a:solidFill>
                  <a:schemeClr val="tx1"/>
                </a:solidFill>
              </a:rPr>
              <a:t>Natječaj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hr-HR" sz="2400" dirty="0" smtClean="0">
                <a:solidFill>
                  <a:schemeClr val="tx1"/>
                </a:solidFill>
              </a:rPr>
              <a:t>za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hr-HR" sz="2400" dirty="0" smtClean="0">
                <a:solidFill>
                  <a:schemeClr val="tx1"/>
                </a:solidFill>
              </a:rPr>
              <a:t>akademsku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hr-HR" sz="2400" dirty="0" smtClean="0">
                <a:solidFill>
                  <a:schemeClr val="tx1"/>
                </a:solidFill>
              </a:rPr>
              <a:t>godinu</a:t>
            </a:r>
            <a:r>
              <a:rPr lang="en-US" sz="2400" dirty="0" smtClean="0">
                <a:solidFill>
                  <a:schemeClr val="tx1"/>
                </a:solidFill>
              </a:rPr>
              <a:t> 2017./2018.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10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Potrebna dokumentacija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hr-HR" sz="2000" b="1" dirty="0" err="1">
                <a:solidFill>
                  <a:schemeClr val="tx1"/>
                </a:solidFill>
              </a:rPr>
              <a:t>Europass</a:t>
            </a:r>
            <a:r>
              <a:rPr lang="hr-HR" sz="2000" b="1" dirty="0">
                <a:solidFill>
                  <a:schemeClr val="tx1"/>
                </a:solidFill>
              </a:rPr>
              <a:t> životopis</a:t>
            </a:r>
            <a:r>
              <a:rPr lang="hr-HR" sz="2000" dirty="0">
                <a:solidFill>
                  <a:schemeClr val="tx1"/>
                </a:solidFill>
              </a:rPr>
              <a:t> – na hrvatskom jeziku</a:t>
            </a:r>
          </a:p>
          <a:p>
            <a:pPr>
              <a:buFont typeface="+mj-lt"/>
              <a:buAutoNum type="arabicPeriod"/>
            </a:pPr>
            <a:r>
              <a:rPr lang="pl-PL" sz="2000" b="1" dirty="0">
                <a:solidFill>
                  <a:schemeClr val="tx1"/>
                </a:solidFill>
              </a:rPr>
              <a:t>Motivacijsko pismo</a:t>
            </a:r>
            <a:r>
              <a:rPr lang="pl-PL" sz="2000" dirty="0">
                <a:solidFill>
                  <a:schemeClr val="tx1"/>
                </a:solidFill>
              </a:rPr>
              <a:t> – na hrvatskom jeziku, do 300 riječi</a:t>
            </a:r>
          </a:p>
          <a:p>
            <a:pPr>
              <a:buFont typeface="+mj-lt"/>
              <a:buAutoNum type="arabicPeriod"/>
            </a:pPr>
            <a:r>
              <a:rPr lang="hr-HR" sz="2000" b="1" dirty="0">
                <a:solidFill>
                  <a:schemeClr val="tx1"/>
                </a:solidFill>
              </a:rPr>
              <a:t>Prijepis položenih ispita</a:t>
            </a:r>
            <a:r>
              <a:rPr lang="hr-HR" sz="2000" dirty="0">
                <a:solidFill>
                  <a:schemeClr val="tx1"/>
                </a:solidFill>
              </a:rPr>
              <a:t> i </a:t>
            </a:r>
            <a:r>
              <a:rPr lang="hr-HR" sz="2000" dirty="0" smtClean="0">
                <a:solidFill>
                  <a:schemeClr val="tx1"/>
                </a:solidFill>
              </a:rPr>
              <a:t>ocjena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hr-HR" sz="2000" dirty="0" smtClean="0">
                <a:solidFill>
                  <a:schemeClr val="tx1"/>
                </a:solidFill>
              </a:rPr>
              <a:t>te ostvarenih ECTS bodova</a:t>
            </a:r>
          </a:p>
          <a:p>
            <a:pPr>
              <a:buFont typeface="+mj-lt"/>
              <a:buAutoNum type="arabicPeriod"/>
            </a:pPr>
            <a:r>
              <a:rPr lang="hr-HR" sz="2000" b="1" dirty="0" smtClean="0">
                <a:solidFill>
                  <a:schemeClr val="tx1"/>
                </a:solidFill>
              </a:rPr>
              <a:t>Potvrda o upisanom semestru</a:t>
            </a:r>
          </a:p>
          <a:p>
            <a:pPr>
              <a:buFont typeface="+mj-lt"/>
              <a:buAutoNum type="arabicPeriod"/>
            </a:pPr>
            <a:r>
              <a:rPr lang="hr-HR" sz="2000" b="1" dirty="0" smtClean="0">
                <a:solidFill>
                  <a:schemeClr val="tx1"/>
                </a:solidFill>
              </a:rPr>
              <a:t>Dokaz o znanju jezika</a:t>
            </a:r>
            <a:r>
              <a:rPr lang="hr-HR" sz="2000" dirty="0" smtClean="0">
                <a:solidFill>
                  <a:schemeClr val="tx1"/>
                </a:solidFill>
              </a:rPr>
              <a:t> na kojem se izvodi nastava – minimalno B2</a:t>
            </a:r>
          </a:p>
          <a:p>
            <a:pPr>
              <a:buFont typeface="+mj-lt"/>
              <a:buAutoNum type="arabicPeriod"/>
            </a:pPr>
            <a:r>
              <a:rPr lang="hr-HR" sz="2000" b="1" dirty="0" err="1" smtClean="0">
                <a:solidFill>
                  <a:schemeClr val="tx1"/>
                </a:solidFill>
              </a:rPr>
              <a:t>Approval</a:t>
            </a:r>
            <a:r>
              <a:rPr lang="hr-HR" sz="2000" b="1" dirty="0" smtClean="0">
                <a:solidFill>
                  <a:schemeClr val="tx1"/>
                </a:solidFill>
              </a:rPr>
              <a:t> </a:t>
            </a:r>
            <a:r>
              <a:rPr lang="hr-HR" sz="2000" b="1" dirty="0" err="1" smtClean="0">
                <a:solidFill>
                  <a:schemeClr val="tx1"/>
                </a:solidFill>
              </a:rPr>
              <a:t>form</a:t>
            </a:r>
            <a:r>
              <a:rPr lang="hr-HR" sz="2000" b="1" dirty="0" smtClean="0">
                <a:solidFill>
                  <a:schemeClr val="tx1"/>
                </a:solidFill>
              </a:rPr>
              <a:t> for </a:t>
            </a:r>
            <a:r>
              <a:rPr lang="hr-HR" sz="2000" b="1" dirty="0" err="1" smtClean="0">
                <a:solidFill>
                  <a:schemeClr val="tx1"/>
                </a:solidFill>
              </a:rPr>
              <a:t>final</a:t>
            </a:r>
            <a:r>
              <a:rPr lang="hr-HR" sz="2000" b="1" dirty="0" smtClean="0">
                <a:solidFill>
                  <a:schemeClr val="tx1"/>
                </a:solidFill>
              </a:rPr>
              <a:t> </a:t>
            </a:r>
            <a:r>
              <a:rPr lang="hr-HR" sz="2000" b="1" dirty="0" err="1" smtClean="0">
                <a:solidFill>
                  <a:schemeClr val="tx1"/>
                </a:solidFill>
              </a:rPr>
              <a:t>thesis</a:t>
            </a:r>
            <a:r>
              <a:rPr lang="hr-HR" sz="2000" dirty="0" smtClean="0">
                <a:solidFill>
                  <a:schemeClr val="tx1"/>
                </a:solidFill>
              </a:rPr>
              <a:t> – ako se želi pisati završni rad</a:t>
            </a:r>
          </a:p>
          <a:p>
            <a:pPr>
              <a:buFont typeface="+mj-lt"/>
              <a:buAutoNum type="arabicPeriod"/>
            </a:pPr>
            <a:r>
              <a:rPr lang="hr-HR" sz="2000" b="1" dirty="0" smtClean="0">
                <a:solidFill>
                  <a:schemeClr val="tx1"/>
                </a:solidFill>
              </a:rPr>
              <a:t>Studenti s invaliditetom </a:t>
            </a:r>
            <a:r>
              <a:rPr lang="hr-HR" sz="2000" dirty="0" smtClean="0">
                <a:solidFill>
                  <a:schemeClr val="tx1"/>
                </a:solidFill>
              </a:rPr>
              <a:t>- potvrdu ovlaštene ustanove iz koje se vidi stupanj invaliditeta</a:t>
            </a:r>
          </a:p>
          <a:p>
            <a:pPr>
              <a:buFont typeface="+mj-lt"/>
              <a:buAutoNum type="arabicPeriod"/>
            </a:pPr>
            <a:r>
              <a:rPr lang="hr-HR" sz="2000" b="1" dirty="0" smtClean="0">
                <a:solidFill>
                  <a:schemeClr val="tx1"/>
                </a:solidFill>
              </a:rPr>
              <a:t>Studenti slabijeg socioekonomskog statusa </a:t>
            </a:r>
            <a:r>
              <a:rPr lang="hr-HR" sz="2000" dirty="0" smtClean="0">
                <a:solidFill>
                  <a:schemeClr val="tx1"/>
                </a:solidFill>
              </a:rPr>
              <a:t>– dodatni dokumenti</a:t>
            </a:r>
          </a:p>
          <a:p>
            <a:pPr>
              <a:buFont typeface="+mj-lt"/>
              <a:buAutoNum type="arabicPeriod"/>
            </a:pPr>
            <a:endParaRPr lang="hr-H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31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Slabiji socioekonomski </a:t>
            </a:r>
            <a:r>
              <a:rPr lang="en-US" dirty="0" smtClean="0"/>
              <a:t>status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Potrebno je priložiti:</a:t>
            </a:r>
          </a:p>
          <a:p>
            <a:pPr>
              <a:buFont typeface="+mj-lt"/>
              <a:buAutoNum type="arabicPeriod"/>
            </a:pPr>
            <a:r>
              <a:rPr lang="hr-HR" sz="2000" dirty="0" smtClean="0">
                <a:solidFill>
                  <a:schemeClr val="tx1"/>
                </a:solidFill>
              </a:rPr>
              <a:t>potvrdu </a:t>
            </a:r>
            <a:r>
              <a:rPr lang="hr-HR" sz="2000" dirty="0">
                <a:solidFill>
                  <a:schemeClr val="tx1"/>
                </a:solidFill>
              </a:rPr>
              <a:t>nadležne porezne uprave za sve članove zajedničkog kućanstva za zadnju dostupnu kalendarsku godinu u trenutku predaje natječajne dokumentacije</a:t>
            </a:r>
          </a:p>
          <a:p>
            <a:pPr>
              <a:buFont typeface="+mj-lt"/>
              <a:buAutoNum type="arabicPeriod"/>
            </a:pPr>
            <a:r>
              <a:rPr lang="hr-HR" sz="2000" dirty="0">
                <a:solidFill>
                  <a:schemeClr val="tx1"/>
                </a:solidFill>
              </a:rPr>
              <a:t>za članove zajedničkog kućanstva koji su u mirovini ili su korisnici obiteljske mirovine potrebno je priložiti, uz potvrdu PU, i potvrdu nadležne ustanove za mirovinsko osiguranje o visini isplaćene mirovine za zadnju dostupnu kalendarsku godinu u trenutku predaje natječajne dokumentacije</a:t>
            </a:r>
          </a:p>
          <a:p>
            <a:pPr>
              <a:buFont typeface="+mj-lt"/>
              <a:buAutoNum type="arabicPeriod"/>
            </a:pPr>
            <a:r>
              <a:rPr lang="hr-HR" sz="2000" dirty="0">
                <a:solidFill>
                  <a:schemeClr val="tx1"/>
                </a:solidFill>
              </a:rPr>
              <a:t>popunjena </a:t>
            </a:r>
            <a:r>
              <a:rPr lang="hr-HR" sz="2000" dirty="0">
                <a:hlinkClick r:id="rId2"/>
              </a:rPr>
              <a:t>izjava o članovima zajedničkog kućanstva</a:t>
            </a:r>
            <a:r>
              <a:rPr lang="hr-HR" sz="2000" dirty="0"/>
              <a:t> </a:t>
            </a:r>
            <a:r>
              <a:rPr lang="hr-HR" sz="2000" dirty="0">
                <a:solidFill>
                  <a:schemeClr val="tx1"/>
                </a:solidFill>
              </a:rPr>
              <a:t>– u privitku natječaja</a:t>
            </a:r>
          </a:p>
          <a:p>
            <a:pPr marL="0" indent="0">
              <a:buNone/>
            </a:pP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60328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Potvrde o znanju jezika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sz="2000" dirty="0" smtClean="0">
                <a:solidFill>
                  <a:schemeClr val="tx1"/>
                </a:solidFill>
              </a:rPr>
              <a:t>Potvrda fakulteta </a:t>
            </a:r>
            <a:r>
              <a:rPr lang="en-US" sz="2000" dirty="0" smtClean="0">
                <a:solidFill>
                  <a:schemeClr val="tx1"/>
                </a:solidFill>
              </a:rPr>
              <a:t>(</a:t>
            </a:r>
            <a:r>
              <a:rPr lang="hr-HR" sz="2000" dirty="0" smtClean="0">
                <a:solidFill>
                  <a:schemeClr val="tx1"/>
                </a:solidFill>
              </a:rPr>
              <a:t>pismeno testiranje će </a:t>
            </a:r>
            <a:r>
              <a:rPr lang="en-US" sz="2000" dirty="0" smtClean="0">
                <a:solidFill>
                  <a:schemeClr val="tx1"/>
                </a:solidFill>
              </a:rPr>
              <a:t>se </a:t>
            </a:r>
            <a:r>
              <a:rPr lang="hr-HR" sz="2000" dirty="0" smtClean="0">
                <a:solidFill>
                  <a:schemeClr val="tx1"/>
                </a:solidFill>
              </a:rPr>
              <a:t>održati</a:t>
            </a:r>
            <a:r>
              <a:rPr lang="en-US" sz="2000" dirty="0" smtClean="0">
                <a:solidFill>
                  <a:schemeClr val="tx1"/>
                </a:solidFill>
              </a:rPr>
              <a:t> u </a:t>
            </a:r>
            <a:r>
              <a:rPr lang="pl-PL" sz="2000" dirty="0" smtClean="0">
                <a:solidFill>
                  <a:schemeClr val="tx1"/>
                </a:solidFill>
              </a:rPr>
              <a:t>petak,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pl-PL" sz="2000" b="1" u="sng" dirty="0" smtClean="0">
                <a:solidFill>
                  <a:schemeClr val="tx1"/>
                </a:solidFill>
              </a:rPr>
              <a:t>10.3.2017</a:t>
            </a:r>
            <a:r>
              <a:rPr lang="pl-PL" sz="2000" b="1" u="sng" dirty="0">
                <a:solidFill>
                  <a:schemeClr val="tx1"/>
                </a:solidFill>
              </a:rPr>
              <a:t>. u 11 </a:t>
            </a:r>
            <a:r>
              <a:rPr lang="pl-PL" sz="2000" b="1" u="sng" dirty="0" smtClean="0">
                <a:solidFill>
                  <a:schemeClr val="tx1"/>
                </a:solidFill>
              </a:rPr>
              <a:t>sat</a:t>
            </a:r>
            <a:r>
              <a:rPr lang="hr-HR" sz="2000" b="1" u="sng" dirty="0" smtClean="0">
                <a:solidFill>
                  <a:schemeClr val="tx1"/>
                </a:solidFill>
              </a:rPr>
              <a:t>i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hr-HR" sz="2000" dirty="0" smtClean="0">
                <a:solidFill>
                  <a:schemeClr val="tx1"/>
                </a:solidFill>
              </a:rPr>
              <a:t>usmeno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hr-HR" sz="2000" dirty="0" smtClean="0">
                <a:solidFill>
                  <a:schemeClr val="tx1"/>
                </a:solidFill>
              </a:rPr>
              <a:t>testiranje</a:t>
            </a:r>
            <a:r>
              <a:rPr lang="en-US" sz="2000" dirty="0" smtClean="0">
                <a:solidFill>
                  <a:schemeClr val="tx1"/>
                </a:solidFill>
              </a:rPr>
              <a:t> u </a:t>
            </a:r>
            <a:r>
              <a:rPr lang="hr-HR" sz="2000" dirty="0" smtClean="0">
                <a:solidFill>
                  <a:schemeClr val="tx1"/>
                </a:solidFill>
              </a:rPr>
              <a:t>ponedjeljak</a:t>
            </a:r>
            <a:r>
              <a:rPr lang="es-ES" sz="2000" dirty="0" smtClean="0">
                <a:solidFill>
                  <a:schemeClr val="tx1"/>
                </a:solidFill>
              </a:rPr>
              <a:t>, </a:t>
            </a:r>
            <a:r>
              <a:rPr lang="es-ES" sz="2000" b="1" u="sng" dirty="0" smtClean="0">
                <a:solidFill>
                  <a:schemeClr val="tx1"/>
                </a:solidFill>
              </a:rPr>
              <a:t>13.3.2017</a:t>
            </a:r>
            <a:r>
              <a:rPr lang="es-ES" sz="2000" b="1" u="sng" dirty="0">
                <a:solidFill>
                  <a:schemeClr val="tx1"/>
                </a:solidFill>
              </a:rPr>
              <a:t>. u 12 </a:t>
            </a:r>
            <a:r>
              <a:rPr lang="hr-HR" sz="2000" b="1" u="sng" dirty="0" smtClean="0">
                <a:solidFill>
                  <a:schemeClr val="tx1"/>
                </a:solidFill>
              </a:rPr>
              <a:t>sati</a:t>
            </a:r>
            <a:r>
              <a:rPr lang="en-US" sz="2000" b="1" u="sng" dirty="0" smtClean="0">
                <a:solidFill>
                  <a:schemeClr val="tx1"/>
                </a:solidFill>
              </a:rPr>
              <a:t>)</a:t>
            </a:r>
            <a:endParaRPr lang="hr-HR" sz="2000" b="1" u="sng" dirty="0" smtClean="0">
              <a:solidFill>
                <a:schemeClr val="tx1"/>
              </a:solidFill>
            </a:endParaRPr>
          </a:p>
          <a:p>
            <a:r>
              <a:rPr lang="hr-HR" sz="2000" dirty="0" smtClean="0">
                <a:solidFill>
                  <a:schemeClr val="tx1"/>
                </a:solidFill>
              </a:rPr>
              <a:t>Potvrda škole stranih jezika</a:t>
            </a:r>
          </a:p>
          <a:p>
            <a:r>
              <a:rPr lang="hr-HR" sz="2000" dirty="0" smtClean="0">
                <a:solidFill>
                  <a:schemeClr val="tx1"/>
                </a:solidFill>
              </a:rPr>
              <a:t>Međunarodni certifikati</a:t>
            </a:r>
          </a:p>
          <a:p>
            <a:r>
              <a:rPr lang="hr-HR" sz="2000" dirty="0" smtClean="0">
                <a:solidFill>
                  <a:schemeClr val="tx1"/>
                </a:solidFill>
              </a:rPr>
              <a:t>Završena </a:t>
            </a:r>
            <a:r>
              <a:rPr lang="hr-HR" sz="2000" dirty="0">
                <a:solidFill>
                  <a:schemeClr val="tx1"/>
                </a:solidFill>
              </a:rPr>
              <a:t>srednja škola na stranom </a:t>
            </a:r>
            <a:r>
              <a:rPr lang="hr-HR" sz="2000" dirty="0" smtClean="0">
                <a:solidFill>
                  <a:schemeClr val="tx1"/>
                </a:solidFill>
              </a:rPr>
              <a:t>jeziku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hr-HR" sz="2000" dirty="0" smtClean="0">
                <a:solidFill>
                  <a:schemeClr val="tx1"/>
                </a:solidFill>
              </a:rPr>
              <a:t>Studenti koji su u inozemstvu završili neku razinu studija na stranom jeziku – kopija diplome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hr-HR" sz="2000" dirty="0">
                <a:solidFill>
                  <a:schemeClr val="tx1"/>
                </a:solidFill>
              </a:rPr>
              <a:t>Iznimka - studenti kojima je relevantni strani jezik materinji jezik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8538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Kriteriji za odabir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000" dirty="0" smtClean="0">
                <a:solidFill>
                  <a:schemeClr val="tx1"/>
                </a:solidFill>
              </a:rPr>
              <a:t>Motivacijsko pismo – 0 do 3 boda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hr-HR" sz="2000" dirty="0" smtClean="0">
              <a:solidFill>
                <a:schemeClr val="tx1"/>
              </a:solidFill>
            </a:endParaRPr>
          </a:p>
          <a:p>
            <a:r>
              <a:rPr lang="hr-HR" sz="2000" dirty="0" smtClean="0">
                <a:solidFill>
                  <a:schemeClr val="tx1"/>
                </a:solidFill>
              </a:rPr>
              <a:t>Poznavanje jezika – B2 = 1 bod, C1 = 2 boda, C2 = 3 boda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hr-HR" sz="2000" dirty="0" smtClean="0">
              <a:solidFill>
                <a:schemeClr val="tx1"/>
              </a:solidFill>
            </a:endParaRPr>
          </a:p>
          <a:p>
            <a:r>
              <a:rPr lang="hr-HR" sz="2000" dirty="0" smtClean="0">
                <a:solidFill>
                  <a:schemeClr val="tx1"/>
                </a:solidFill>
              </a:rPr>
              <a:t>Prosjek ocjena = od 1 do 5, na dvije decimale, množi se s ponderom 1.5</a:t>
            </a:r>
            <a:endParaRPr lang="hr-HR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13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Preporuka</a:t>
            </a:r>
            <a:r>
              <a:rPr lang="en-US" dirty="0" smtClean="0"/>
              <a:t>: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hr-HR" sz="2000" b="1" dirty="0" err="1" smtClean="0"/>
              <a:t>Vytauto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Didziojo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Universitetas</a:t>
            </a:r>
            <a:r>
              <a:rPr lang="hr-HR" sz="2000" dirty="0" smtClean="0"/>
              <a:t> (Litva) – studij politologije i novinarstva – velik broj kolegiji na engleskom jeziku</a:t>
            </a:r>
          </a:p>
          <a:p>
            <a:pPr>
              <a:buFont typeface="+mj-lt"/>
              <a:buAutoNum type="arabicPeriod"/>
            </a:pPr>
            <a:r>
              <a:rPr lang="hr-HR" sz="2000" b="1" dirty="0" err="1" smtClean="0"/>
              <a:t>Ruhr-Universität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Bochum</a:t>
            </a:r>
            <a:r>
              <a:rPr lang="en-US" sz="2000" dirty="0" smtClean="0"/>
              <a:t> </a:t>
            </a:r>
            <a:r>
              <a:rPr lang="hr-HR" sz="2000" dirty="0" smtClean="0"/>
              <a:t>(Njemačka) – studij politologije – kolegiji na engleskom i njemačkom jeziku</a:t>
            </a:r>
          </a:p>
          <a:p>
            <a:pPr>
              <a:buFont typeface="+mj-lt"/>
              <a:buAutoNum type="arabicPeriod"/>
            </a:pPr>
            <a:r>
              <a:rPr lang="hr-HR" sz="2000" b="1" dirty="0" err="1" smtClean="0"/>
              <a:t>Leuphana</a:t>
            </a:r>
            <a:r>
              <a:rPr lang="hr-HR" sz="2000" b="1" dirty="0" smtClean="0"/>
              <a:t> </a:t>
            </a:r>
            <a:r>
              <a:rPr lang="hr-HR" sz="2000" b="1" dirty="0" err="1"/>
              <a:t>Universität</a:t>
            </a:r>
            <a:r>
              <a:rPr lang="hr-HR" sz="2000" b="1" dirty="0"/>
              <a:t> </a:t>
            </a:r>
            <a:r>
              <a:rPr lang="hr-HR" sz="2000" b="1" dirty="0" err="1" smtClean="0"/>
              <a:t>Lüneburg</a:t>
            </a:r>
            <a:r>
              <a:rPr lang="en-US" sz="2000" b="1" dirty="0" smtClean="0"/>
              <a:t> </a:t>
            </a:r>
            <a:r>
              <a:rPr lang="en-US" sz="2000" dirty="0" smtClean="0"/>
              <a:t>(</a:t>
            </a:r>
            <a:r>
              <a:rPr lang="hr-HR" sz="2000" dirty="0" smtClean="0"/>
              <a:t>Njemačka</a:t>
            </a:r>
            <a:r>
              <a:rPr lang="en-US" sz="2000" dirty="0" smtClean="0"/>
              <a:t>) – </a:t>
            </a:r>
            <a:r>
              <a:rPr lang="hr-HR" sz="2000" dirty="0" smtClean="0"/>
              <a:t>studij politologije – kolegiji na engleskom i njemačkom jeziku</a:t>
            </a:r>
          </a:p>
          <a:p>
            <a:pPr>
              <a:buFont typeface="+mj-lt"/>
              <a:buAutoNum type="arabicPeriod"/>
            </a:pPr>
            <a:r>
              <a:rPr lang="en-US" sz="2000" b="1" dirty="0" err="1" smtClean="0"/>
              <a:t>Univerzita</a:t>
            </a:r>
            <a:r>
              <a:rPr lang="en-US" sz="2000" b="1" dirty="0" smtClean="0"/>
              <a:t> </a:t>
            </a:r>
            <a:r>
              <a:rPr lang="en-US" sz="2000" b="1" dirty="0" err="1"/>
              <a:t>Komenskeho</a:t>
            </a:r>
            <a:r>
              <a:rPr lang="en-US" sz="2000" b="1" dirty="0"/>
              <a:t> v </a:t>
            </a:r>
            <a:r>
              <a:rPr lang="en-US" sz="2000" b="1" dirty="0" err="1" smtClean="0"/>
              <a:t>Bratislave</a:t>
            </a:r>
            <a:r>
              <a:rPr lang="en-US" sz="2000" b="1" dirty="0" smtClean="0"/>
              <a:t> </a:t>
            </a:r>
            <a:r>
              <a:rPr lang="en-US" sz="2000" dirty="0" smtClean="0"/>
              <a:t>(</a:t>
            </a:r>
            <a:r>
              <a:rPr lang="hr-HR" sz="2000" dirty="0" smtClean="0"/>
              <a:t>Slovačka) – studij politologije – velik broj kolegija na engleskom jeziku</a:t>
            </a:r>
          </a:p>
          <a:p>
            <a:pPr>
              <a:buFont typeface="+mj-lt"/>
              <a:buAutoNum type="arabicPeriod"/>
            </a:pPr>
            <a:r>
              <a:rPr lang="hr-HR" sz="2000" b="1" dirty="0" err="1" smtClean="0"/>
              <a:t>Hanze</a:t>
            </a:r>
            <a:r>
              <a:rPr lang="hr-HR" sz="2000" b="1" dirty="0" smtClean="0"/>
              <a:t> </a:t>
            </a:r>
            <a:r>
              <a:rPr lang="hr-HR" sz="2000" b="1" dirty="0"/>
              <a:t>University </a:t>
            </a:r>
            <a:r>
              <a:rPr lang="hr-HR" sz="2000" b="1" dirty="0" err="1"/>
              <a:t>of</a:t>
            </a:r>
            <a:r>
              <a:rPr lang="hr-HR" sz="2000" b="1" dirty="0"/>
              <a:t> Applied </a:t>
            </a:r>
            <a:r>
              <a:rPr lang="hr-HR" sz="2000" b="1" dirty="0" err="1" smtClean="0"/>
              <a:t>Sciences</a:t>
            </a:r>
            <a:r>
              <a:rPr lang="en-US" sz="2000" b="1" dirty="0" smtClean="0"/>
              <a:t> </a:t>
            </a:r>
            <a:r>
              <a:rPr lang="en-US" sz="2000" dirty="0" smtClean="0"/>
              <a:t>(</a:t>
            </a:r>
            <a:r>
              <a:rPr lang="hr-HR" sz="2000" dirty="0" smtClean="0"/>
              <a:t>Nizozemska) – studij </a:t>
            </a:r>
            <a:r>
              <a:rPr lang="hr-HR" sz="2000" dirty="0" smtClean="0"/>
              <a:t>novinarstva</a:t>
            </a:r>
            <a:r>
              <a:rPr lang="en-US" sz="2000" dirty="0" smtClean="0"/>
              <a:t> </a:t>
            </a:r>
            <a:r>
              <a:rPr lang="hr-HR" sz="2000" dirty="0" smtClean="0"/>
              <a:t>- </a:t>
            </a:r>
            <a:r>
              <a:rPr lang="hr-HR" sz="2000" dirty="0" smtClean="0"/>
              <a:t>preddiplomska razina</a:t>
            </a: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274021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Kontakt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800" dirty="0" smtClean="0"/>
              <a:t>Ured za međunarodnu suradnju:</a:t>
            </a:r>
            <a:endParaRPr lang="en-US" sz="2800" dirty="0" smtClean="0"/>
          </a:p>
          <a:p>
            <a:pPr marL="0" indent="0" algn="ctr">
              <a:buNone/>
            </a:pPr>
            <a:endParaRPr lang="hr-HR" sz="2800" dirty="0" smtClean="0"/>
          </a:p>
          <a:p>
            <a:pPr marL="457200" lvl="1" indent="0" algn="ctr">
              <a:buNone/>
            </a:pPr>
            <a:r>
              <a:rPr lang="hr-HR" sz="2800" dirty="0" smtClean="0"/>
              <a:t>Antonela </a:t>
            </a:r>
            <a:r>
              <a:rPr lang="hr-HR" sz="2800" dirty="0" err="1" smtClean="0"/>
              <a:t>Čečura</a:t>
            </a:r>
            <a:endParaRPr lang="en-US" sz="2800" dirty="0" smtClean="0"/>
          </a:p>
          <a:p>
            <a:pPr marL="457200" lvl="1" indent="0" algn="ctr">
              <a:buNone/>
            </a:pPr>
            <a:endParaRPr lang="hr-HR" sz="2800" dirty="0" smtClean="0"/>
          </a:p>
          <a:p>
            <a:pPr marL="457200" lvl="1" indent="0" algn="ctr">
              <a:buNone/>
            </a:pPr>
            <a:r>
              <a:rPr lang="hr-HR" sz="2800" dirty="0" smtClean="0"/>
              <a:t>Email: </a:t>
            </a:r>
            <a:r>
              <a:rPr lang="hr-HR" sz="2800" dirty="0" smtClean="0">
                <a:hlinkClick r:id="rId2"/>
              </a:rPr>
              <a:t>antonela.cecura@fpzg.hr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192695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Tko</a:t>
            </a:r>
            <a:r>
              <a:rPr lang="en-US" dirty="0" smtClean="0"/>
              <a:t> se </a:t>
            </a:r>
            <a:r>
              <a:rPr lang="hr-HR" dirty="0" smtClean="0"/>
              <a:t>može</a:t>
            </a:r>
            <a:r>
              <a:rPr lang="en-US" dirty="0" smtClean="0"/>
              <a:t> </a:t>
            </a:r>
            <a:r>
              <a:rPr lang="hr-HR" dirty="0" smtClean="0"/>
              <a:t>prijaviti</a:t>
            </a:r>
            <a:r>
              <a:rPr lang="en-US" dirty="0" smtClean="0"/>
              <a:t> </a:t>
            </a:r>
            <a:r>
              <a:rPr lang="hr-HR" dirty="0" smtClean="0"/>
              <a:t>na</a:t>
            </a:r>
            <a:r>
              <a:rPr lang="en-US" dirty="0" smtClean="0"/>
              <a:t> </a:t>
            </a:r>
            <a:r>
              <a:rPr lang="hr-HR" dirty="0" smtClean="0"/>
              <a:t>natječaj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000" dirty="0" smtClean="0">
                <a:solidFill>
                  <a:schemeClr val="tx1"/>
                </a:solidFill>
              </a:rPr>
              <a:t>Svi redovni i izvanredni studenti preddiplomskog, diplomskog i poslijediplomskog studija</a:t>
            </a:r>
          </a:p>
          <a:p>
            <a:endParaRPr lang="hr-HR" sz="2000" dirty="0" smtClean="0">
              <a:solidFill>
                <a:schemeClr val="tx1"/>
              </a:solidFill>
            </a:endParaRPr>
          </a:p>
          <a:p>
            <a:r>
              <a:rPr lang="hr-HR" sz="2000" dirty="0" smtClean="0">
                <a:solidFill>
                  <a:schemeClr val="tx1"/>
                </a:solidFill>
              </a:rPr>
              <a:t>Mobilnost se ne može ostvariti:</a:t>
            </a:r>
          </a:p>
          <a:p>
            <a:pPr marL="0" indent="0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	a) na 1. godini preddiplomskog studija </a:t>
            </a:r>
          </a:p>
          <a:p>
            <a:pPr marL="0" indent="0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	b) u zimskom semestru 1. godine diplomskog studija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Student </a:t>
            </a:r>
            <a:r>
              <a:rPr lang="hr-HR" sz="2000" dirty="0" smtClean="0">
                <a:solidFill>
                  <a:schemeClr val="tx1"/>
                </a:solidFill>
              </a:rPr>
              <a:t>može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hr-HR" sz="2000" dirty="0" smtClean="0">
                <a:solidFill>
                  <a:schemeClr val="tx1"/>
                </a:solidFill>
              </a:rPr>
              <a:t>sudjelovati</a:t>
            </a:r>
            <a:r>
              <a:rPr lang="en-US" sz="2000" dirty="0" smtClean="0">
                <a:solidFill>
                  <a:schemeClr val="tx1"/>
                </a:solidFill>
              </a:rPr>
              <a:t> u </a:t>
            </a:r>
            <a:r>
              <a:rPr lang="hr-HR" sz="2000" dirty="0" smtClean="0">
                <a:solidFill>
                  <a:schemeClr val="tx1"/>
                </a:solidFill>
              </a:rPr>
              <a:t>mobilnosti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hr-HR" sz="2000" dirty="0" smtClean="0">
                <a:solidFill>
                  <a:schemeClr val="tx1"/>
                </a:solidFill>
              </a:rPr>
              <a:t>tek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hr-HR" sz="2000" dirty="0" smtClean="0">
                <a:solidFill>
                  <a:schemeClr val="tx1"/>
                </a:solidFill>
              </a:rPr>
              <a:t>nakon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hr-HR" sz="2000" dirty="0" smtClean="0">
                <a:solidFill>
                  <a:schemeClr val="tx1"/>
                </a:solidFill>
              </a:rPr>
              <a:t>što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hr-HR" sz="2000" dirty="0" smtClean="0">
                <a:solidFill>
                  <a:schemeClr val="tx1"/>
                </a:solidFill>
              </a:rPr>
              <a:t>ostvari</a:t>
            </a:r>
            <a:r>
              <a:rPr lang="en-US" sz="2000" dirty="0" smtClean="0">
                <a:solidFill>
                  <a:schemeClr val="tx1"/>
                </a:solidFill>
              </a:rPr>
              <a:t> 60 ECTS </a:t>
            </a:r>
            <a:r>
              <a:rPr lang="hr-HR" sz="2000" dirty="0" smtClean="0">
                <a:solidFill>
                  <a:schemeClr val="tx1"/>
                </a:solidFill>
              </a:rPr>
              <a:t>bodova</a:t>
            </a:r>
          </a:p>
        </p:txBody>
      </p:sp>
    </p:spTree>
    <p:extLst>
      <p:ext uri="{BB962C8B-B14F-4D97-AF65-F5344CB8AC3E}">
        <p14:creationId xmlns:p14="http://schemas.microsoft.com/office/powerpoint/2010/main" val="350361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Važni</a:t>
            </a:r>
            <a:r>
              <a:rPr lang="en-US" dirty="0" smtClean="0"/>
              <a:t> </a:t>
            </a:r>
            <a:r>
              <a:rPr lang="hr-HR" dirty="0" smtClean="0"/>
              <a:t>datumi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000" dirty="0" smtClean="0">
                <a:solidFill>
                  <a:schemeClr val="tx1"/>
                </a:solidFill>
              </a:rPr>
              <a:t>Rok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hr-HR" sz="2000" dirty="0" smtClean="0">
                <a:solidFill>
                  <a:schemeClr val="tx1"/>
                </a:solidFill>
              </a:rPr>
              <a:t>za</a:t>
            </a:r>
            <a:r>
              <a:rPr lang="en-US" sz="2000" dirty="0" smtClean="0">
                <a:solidFill>
                  <a:schemeClr val="tx1"/>
                </a:solidFill>
              </a:rPr>
              <a:t> online </a:t>
            </a:r>
            <a:r>
              <a:rPr lang="hr-HR" sz="2000" dirty="0" smtClean="0">
                <a:solidFill>
                  <a:schemeClr val="tx1"/>
                </a:solidFill>
              </a:rPr>
              <a:t>prijavu: 16. ožujak 2017. (12:00)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hr-HR" sz="2000" dirty="0" smtClean="0">
              <a:solidFill>
                <a:schemeClr val="tx1"/>
              </a:solidFill>
            </a:endParaRPr>
          </a:p>
          <a:p>
            <a:r>
              <a:rPr lang="hr-HR" sz="2000" dirty="0" smtClean="0">
                <a:solidFill>
                  <a:schemeClr val="tx1"/>
                </a:solidFill>
              </a:rPr>
              <a:t>Rok za dostavu dokumentacije u Ured za međunarodnu suradnju Fakulteta političkih znanosti: 16. ožujak 2017. (12:00)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hr-HR" sz="2000" dirty="0" smtClean="0">
              <a:solidFill>
                <a:schemeClr val="tx1"/>
              </a:solidFill>
            </a:endParaRPr>
          </a:p>
          <a:p>
            <a:r>
              <a:rPr lang="hr-HR" sz="2000" dirty="0" smtClean="0">
                <a:solidFill>
                  <a:schemeClr val="tx1"/>
                </a:solidFill>
              </a:rPr>
              <a:t>Objava rezultata natječaja: kraj travnja ili početak svibnja</a:t>
            </a:r>
            <a:endParaRPr lang="hr-HR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34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Trajanje mobilnost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sz="2000" dirty="0" smtClean="0">
                <a:solidFill>
                  <a:schemeClr val="tx1"/>
                </a:solidFill>
              </a:rPr>
              <a:t>Ovisno o broju mjeseci navedenom u ugovoru kojeg je FPZG potpisao sa stranim sveučilištem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hr-HR" sz="2000" dirty="0" smtClean="0">
              <a:solidFill>
                <a:schemeClr val="tx1"/>
              </a:solidFill>
            </a:endParaRPr>
          </a:p>
          <a:p>
            <a:r>
              <a:rPr lang="hr-HR" sz="2000" dirty="0" smtClean="0">
                <a:solidFill>
                  <a:schemeClr val="tx1"/>
                </a:solidFill>
              </a:rPr>
              <a:t>Može biti 5, 6 ili 10 mjeseci 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hr-HR" sz="2000" dirty="0" smtClean="0">
              <a:solidFill>
                <a:schemeClr val="tx1"/>
              </a:solidFill>
            </a:endParaRPr>
          </a:p>
          <a:p>
            <a:r>
              <a:rPr lang="hr-HR" sz="2000" dirty="0" smtClean="0">
                <a:solidFill>
                  <a:schemeClr val="tx1"/>
                </a:solidFill>
              </a:rPr>
              <a:t>Popis svih sveučilišta s kojima FPZG ima potpisane ugovore je moguće pronaći </a:t>
            </a:r>
            <a:r>
              <a:rPr lang="hr-HR" sz="2000" dirty="0" smtClean="0">
                <a:hlinkClick r:id="rId2"/>
              </a:rPr>
              <a:t>ovdje</a:t>
            </a:r>
            <a:r>
              <a:rPr lang="hr-HR" sz="2000" dirty="0" smtClean="0"/>
              <a:t> </a:t>
            </a:r>
            <a:r>
              <a:rPr lang="hr-HR" sz="2000" dirty="0" smtClean="0">
                <a:solidFill>
                  <a:schemeClr val="tx1"/>
                </a:solidFill>
              </a:rPr>
              <a:t>(13. Fakultet političkih znanosti)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hr-HR" sz="2000" dirty="0" smtClean="0">
              <a:solidFill>
                <a:schemeClr val="tx1"/>
              </a:solidFill>
            </a:endParaRPr>
          </a:p>
          <a:p>
            <a:r>
              <a:rPr lang="hr-HR" sz="2000" dirty="0" smtClean="0">
                <a:solidFill>
                  <a:schemeClr val="tx1"/>
                </a:solidFill>
              </a:rPr>
              <a:t>Broj mjeseci se nalazi pod kategorijom </a:t>
            </a:r>
            <a:r>
              <a:rPr lang="en-US" sz="2000" dirty="0" smtClean="0">
                <a:solidFill>
                  <a:schemeClr val="tx1"/>
                </a:solidFill>
              </a:rPr>
              <a:t>- Outgoing – duration in months</a:t>
            </a:r>
          </a:p>
        </p:txBody>
      </p:sp>
    </p:spTree>
    <p:extLst>
      <p:ext uri="{BB962C8B-B14F-4D97-AF65-F5344CB8AC3E}">
        <p14:creationId xmlns:p14="http://schemas.microsoft.com/office/powerpoint/2010/main" val="118635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Financijska potpora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Pokriva samo dio troškova:</a:t>
            </a:r>
          </a:p>
          <a:p>
            <a:pPr marL="0" indent="0">
              <a:buNone/>
            </a:pPr>
            <a:endParaRPr lang="hr-HR" sz="2000" dirty="0" smtClean="0">
              <a:solidFill>
                <a:schemeClr val="tx1"/>
              </a:solidFill>
            </a:endParaRPr>
          </a:p>
          <a:p>
            <a:r>
              <a:rPr lang="hr-HR" sz="2000" dirty="0" smtClean="0">
                <a:solidFill>
                  <a:schemeClr val="tx1"/>
                </a:solidFill>
              </a:rPr>
              <a:t>360€ - Bugarska, Latvija, Litva, Mađarska, Poljska, Slovačka </a:t>
            </a:r>
          </a:p>
          <a:p>
            <a:endParaRPr lang="hr-HR" sz="2000" dirty="0" smtClean="0">
              <a:solidFill>
                <a:schemeClr val="tx1"/>
              </a:solidFill>
            </a:endParaRPr>
          </a:p>
          <a:p>
            <a:r>
              <a:rPr lang="hr-HR" sz="2000" dirty="0" smtClean="0">
                <a:solidFill>
                  <a:schemeClr val="tx1"/>
                </a:solidFill>
              </a:rPr>
              <a:t>410€ - Belgija, Češka, Njemačka, Grčka, Španjolska, Nizozemska, Slovenija, Turska</a:t>
            </a:r>
          </a:p>
          <a:p>
            <a:endParaRPr lang="hr-HR" sz="2000" dirty="0" smtClean="0">
              <a:solidFill>
                <a:schemeClr val="tx1"/>
              </a:solidFill>
            </a:endParaRPr>
          </a:p>
          <a:p>
            <a:r>
              <a:rPr lang="hr-HR" sz="2000" dirty="0" smtClean="0">
                <a:solidFill>
                  <a:schemeClr val="tx1"/>
                </a:solidFill>
              </a:rPr>
              <a:t>460€ - Francuska, Italija, Austrija, Finska, Švedska</a:t>
            </a:r>
            <a:endParaRPr lang="hr-HR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57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Dodatna financijska potpora (200€)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>
                <a:solidFill>
                  <a:schemeClr val="tx1"/>
                </a:solidFill>
              </a:rPr>
              <a:t>Studenti s invaliditetom</a:t>
            </a:r>
          </a:p>
          <a:p>
            <a:pPr marL="0" indent="0">
              <a:buNone/>
            </a:pPr>
            <a:r>
              <a:rPr lang="hr-HR" dirty="0" smtClean="0">
                <a:solidFill>
                  <a:schemeClr val="tx1"/>
                </a:solidFill>
              </a:rPr>
              <a:t>	- potrebno naznačiti u prijavi</a:t>
            </a:r>
          </a:p>
          <a:p>
            <a:pPr marL="0" indent="0">
              <a:buNone/>
            </a:pPr>
            <a:r>
              <a:rPr lang="hr-HR" dirty="0" smtClean="0">
                <a:solidFill>
                  <a:schemeClr val="tx1"/>
                </a:solidFill>
              </a:rPr>
              <a:t>	- uz prijavu priložiti i potvrdu ovlaštene ustanove iz koje se vidi stupanj 	invaliditeta</a:t>
            </a:r>
          </a:p>
          <a:p>
            <a:pPr marL="0" indent="0">
              <a:buNone/>
            </a:pPr>
            <a:endParaRPr lang="hr-HR" dirty="0" smtClean="0">
              <a:solidFill>
                <a:schemeClr val="tx1"/>
              </a:solidFill>
            </a:endParaRPr>
          </a:p>
          <a:p>
            <a:r>
              <a:rPr lang="hr-HR" dirty="0" smtClean="0">
                <a:solidFill>
                  <a:schemeClr val="tx1"/>
                </a:solidFill>
              </a:rPr>
              <a:t>Studenti slabije</a:t>
            </a:r>
            <a:r>
              <a:rPr lang="en-US" dirty="0" smtClean="0">
                <a:solidFill>
                  <a:schemeClr val="tx1"/>
                </a:solidFill>
              </a:rPr>
              <a:t>g</a:t>
            </a:r>
            <a:r>
              <a:rPr lang="hr-HR" dirty="0" smtClean="0">
                <a:solidFill>
                  <a:schemeClr val="tx1"/>
                </a:solidFill>
              </a:rPr>
              <a:t> socioekonomskog statusa</a:t>
            </a:r>
          </a:p>
          <a:p>
            <a:pPr marL="0" indent="0">
              <a:buNone/>
            </a:pPr>
            <a:r>
              <a:rPr lang="hr-HR" dirty="0" smtClean="0">
                <a:solidFill>
                  <a:schemeClr val="tx1"/>
                </a:solidFill>
              </a:rPr>
              <a:t>	- prosječni mjesečni prihodi po članu kućanstva ne prelaze 2.161,90kn</a:t>
            </a:r>
          </a:p>
          <a:p>
            <a:pPr marL="0" indent="0">
              <a:buNone/>
            </a:pPr>
            <a:r>
              <a:rPr lang="hr-HR" dirty="0" smtClean="0">
                <a:solidFill>
                  <a:schemeClr val="tx1"/>
                </a:solidFill>
              </a:rPr>
              <a:t>	- potrebno naznačiti u prijavi i priložiti potrebnu dokumentaciju (online i u 	papirnatom obliku)</a:t>
            </a:r>
          </a:p>
          <a:p>
            <a:pPr marL="0" indent="0">
              <a:buNone/>
            </a:pPr>
            <a:r>
              <a:rPr lang="hr-HR" dirty="0" smtClean="0">
                <a:solidFill>
                  <a:schemeClr val="tx1"/>
                </a:solidFill>
              </a:rPr>
              <a:t>	- student azilanti, stra</a:t>
            </a:r>
            <a:r>
              <a:rPr lang="en-US" dirty="0" smtClean="0">
                <a:solidFill>
                  <a:schemeClr val="tx1"/>
                </a:solidFill>
              </a:rPr>
              <a:t>ni</a:t>
            </a:r>
            <a:r>
              <a:rPr lang="hr-HR" dirty="0" smtClean="0">
                <a:solidFill>
                  <a:schemeClr val="tx1"/>
                </a:solidFill>
              </a:rPr>
              <a:t> student</a:t>
            </a:r>
            <a:r>
              <a:rPr lang="en-US" dirty="0" smtClean="0">
                <a:solidFill>
                  <a:schemeClr val="tx1"/>
                </a:solidFill>
              </a:rPr>
              <a:t>i</a:t>
            </a:r>
            <a:r>
              <a:rPr lang="hr-HR" dirty="0" smtClean="0">
                <a:solidFill>
                  <a:schemeClr val="tx1"/>
                </a:solidFill>
              </a:rPr>
              <a:t> pod supsidijarnom zaštitom</a:t>
            </a:r>
          </a:p>
        </p:txBody>
      </p:sp>
    </p:spTree>
    <p:extLst>
      <p:ext uri="{BB962C8B-B14F-4D97-AF65-F5344CB8AC3E}">
        <p14:creationId xmlns:p14="http://schemas.microsoft.com/office/powerpoint/2010/main" val="156368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Što je potrebno napraviti prije prijave?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sz="2000" dirty="0" smtClean="0">
                <a:solidFill>
                  <a:schemeClr val="tx1"/>
                </a:solidFill>
              </a:rPr>
              <a:t>Detaljno pročitati </a:t>
            </a:r>
            <a:r>
              <a:rPr lang="hr-HR" sz="2000" dirty="0" smtClean="0">
                <a:hlinkClick r:id="rId2"/>
              </a:rPr>
              <a:t>Natječaj</a:t>
            </a:r>
            <a:endParaRPr lang="en-US" sz="2000" dirty="0" smtClean="0"/>
          </a:p>
          <a:p>
            <a:endParaRPr lang="hr-HR" sz="2000" dirty="0" smtClean="0"/>
          </a:p>
          <a:p>
            <a:r>
              <a:rPr lang="hr-HR" sz="2000" dirty="0" smtClean="0">
                <a:solidFill>
                  <a:schemeClr val="tx1"/>
                </a:solidFill>
              </a:rPr>
              <a:t>Informirati se </a:t>
            </a:r>
            <a:r>
              <a:rPr lang="hr-HR" sz="2000" dirty="0" smtClean="0">
                <a:hlinkClick r:id="rId3"/>
              </a:rPr>
              <a:t>gdje</a:t>
            </a:r>
            <a:r>
              <a:rPr lang="hr-HR" sz="2000" dirty="0" smtClean="0"/>
              <a:t> </a:t>
            </a:r>
            <a:r>
              <a:rPr lang="hr-HR" sz="2000" dirty="0" smtClean="0">
                <a:solidFill>
                  <a:schemeClr val="tx1"/>
                </a:solidFill>
              </a:rPr>
              <a:t>možete ostvariti mobilnost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hr-HR" sz="2000" dirty="0" smtClean="0"/>
          </a:p>
          <a:p>
            <a:r>
              <a:rPr lang="hr-HR" sz="2000" dirty="0" smtClean="0">
                <a:solidFill>
                  <a:schemeClr val="tx1"/>
                </a:solidFill>
              </a:rPr>
              <a:t>Informirati se o kolegijima koje strano Sveučilište nudi na jeziku koji student razumije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hr-HR" sz="2000" dirty="0" smtClean="0">
              <a:solidFill>
                <a:schemeClr val="tx1"/>
              </a:solidFill>
            </a:endParaRPr>
          </a:p>
          <a:p>
            <a:r>
              <a:rPr lang="hr-HR" sz="2000" dirty="0" smtClean="0">
                <a:solidFill>
                  <a:schemeClr val="tx1"/>
                </a:solidFill>
              </a:rPr>
              <a:t>Studenti </a:t>
            </a:r>
            <a:r>
              <a:rPr lang="hr-HR" sz="2000" dirty="0">
                <a:solidFill>
                  <a:schemeClr val="tx1"/>
                </a:solidFill>
              </a:rPr>
              <a:t>koji žele </a:t>
            </a:r>
            <a:r>
              <a:rPr lang="hr-HR" sz="2000" dirty="0" smtClean="0">
                <a:solidFill>
                  <a:schemeClr val="tx1"/>
                </a:solidFill>
              </a:rPr>
              <a:t>pisati/provesti </a:t>
            </a:r>
            <a:r>
              <a:rPr lang="hr-HR" sz="2000" dirty="0">
                <a:solidFill>
                  <a:schemeClr val="tx1"/>
                </a:solidFill>
              </a:rPr>
              <a:t>istraživanje za završni rad moraju dobiti posebno odobrenje strane institucije, stranog mentora, Fakulteta političkih znanosti i svog mentora na Fakultetu</a:t>
            </a:r>
          </a:p>
        </p:txBody>
      </p:sp>
    </p:spTree>
    <p:extLst>
      <p:ext uri="{BB962C8B-B14F-4D97-AF65-F5344CB8AC3E}">
        <p14:creationId xmlns:p14="http://schemas.microsoft.com/office/powerpoint/2010/main" val="247736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Postupak prijave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000" dirty="0" smtClean="0">
                <a:solidFill>
                  <a:schemeClr val="tx1"/>
                </a:solidFill>
              </a:rPr>
              <a:t>Ispuniti i poslati online prijavu do 16. ožujka 2017. (12:00 sati – podne)</a:t>
            </a:r>
          </a:p>
          <a:p>
            <a:pPr marL="0" indent="0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		- </a:t>
            </a:r>
            <a:r>
              <a:rPr lang="hr-HR" sz="2000" b="1" u="sng" dirty="0" smtClean="0">
                <a:solidFill>
                  <a:schemeClr val="tx1"/>
                </a:solidFill>
              </a:rPr>
              <a:t>slati samo jednu online prijavu</a:t>
            </a:r>
            <a:r>
              <a:rPr lang="hr-HR" sz="2000" dirty="0" smtClean="0">
                <a:solidFill>
                  <a:schemeClr val="tx1"/>
                </a:solidFill>
              </a:rPr>
              <a:t> u kojoj možete odabrati do tri 		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hr-HR" sz="2000" dirty="0" smtClean="0">
                <a:solidFill>
                  <a:schemeClr val="tx1"/>
                </a:solidFill>
              </a:rPr>
              <a:t>različita inozemna sveučilišta</a:t>
            </a:r>
          </a:p>
          <a:p>
            <a:pPr marL="0" indent="0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		- u slučaju slanja više online prijava – automatska diskvalifikacija</a:t>
            </a:r>
          </a:p>
          <a:p>
            <a:pPr marL="0" indent="0">
              <a:buNone/>
            </a:pPr>
            <a:endParaRPr lang="hr-HR" sz="2000" dirty="0" smtClean="0">
              <a:solidFill>
                <a:schemeClr val="tx1"/>
              </a:solidFill>
            </a:endParaRPr>
          </a:p>
          <a:p>
            <a:r>
              <a:rPr lang="hr-HR" sz="2000" dirty="0" smtClean="0">
                <a:solidFill>
                  <a:schemeClr val="tx1"/>
                </a:solidFill>
              </a:rPr>
              <a:t>Isprintati online prijavu, potpisati se i predati zajedno sa svom potrebnom dokumentacijom u Ured za međunarodnu suradnju Fakulteta političkih znanosti do 16. ožujka 2017. (12:00 sati – podne)</a:t>
            </a:r>
            <a:endParaRPr lang="hr-HR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11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</a:t>
            </a:r>
            <a:r>
              <a:rPr lang="hr-HR" dirty="0" smtClean="0"/>
              <a:t>prijava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sz="2000" dirty="0" smtClean="0">
                <a:solidFill>
                  <a:schemeClr val="tx1"/>
                </a:solidFill>
              </a:rPr>
              <a:t>Pročitati</a:t>
            </a:r>
            <a:r>
              <a:rPr lang="hr-HR" sz="2000" dirty="0" smtClean="0"/>
              <a:t> </a:t>
            </a:r>
            <a:r>
              <a:rPr lang="hr-HR" sz="2000" dirty="0" smtClean="0">
                <a:hlinkClick r:id="rId2"/>
              </a:rPr>
              <a:t>upute za online prijavu</a:t>
            </a:r>
            <a:r>
              <a:rPr lang="hr-HR" sz="2000" dirty="0" smtClean="0"/>
              <a:t> </a:t>
            </a:r>
            <a:r>
              <a:rPr lang="hr-HR" sz="2000" dirty="0" smtClean="0">
                <a:solidFill>
                  <a:schemeClr val="tx1"/>
                </a:solidFill>
              </a:rPr>
              <a:t>objavljene kao dodatak natječaju</a:t>
            </a:r>
          </a:p>
          <a:p>
            <a:endParaRPr lang="en-US" sz="2000" dirty="0" smtClean="0"/>
          </a:p>
          <a:p>
            <a:r>
              <a:rPr lang="hr-HR" sz="2000" dirty="0" smtClean="0">
                <a:solidFill>
                  <a:schemeClr val="tx1"/>
                </a:solidFill>
              </a:rPr>
              <a:t>Otvoriti link koji se nalazi u natječaju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hr-HR" sz="2000" dirty="0">
                <a:solidFill>
                  <a:schemeClr val="tx1"/>
                </a:solidFill>
              </a:rPr>
              <a:t>Ako se prvi put prijavljujete za </a:t>
            </a:r>
            <a:r>
              <a:rPr lang="hr-HR" sz="2000" dirty="0" err="1">
                <a:solidFill>
                  <a:schemeClr val="tx1"/>
                </a:solidFill>
              </a:rPr>
              <a:t>Erasmus</a:t>
            </a:r>
            <a:r>
              <a:rPr lang="hr-HR" sz="2000" dirty="0">
                <a:solidFill>
                  <a:schemeClr val="tx1"/>
                </a:solidFill>
              </a:rPr>
              <a:t>+ program mobilnosti registrirajte se kako bi dobili korisničko ime i </a:t>
            </a:r>
            <a:r>
              <a:rPr lang="hr-HR" sz="2000" dirty="0" smtClean="0">
                <a:solidFill>
                  <a:schemeClr val="tx1"/>
                </a:solidFill>
              </a:rPr>
              <a:t>lozinku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hr-HR" sz="2000" dirty="0">
              <a:solidFill>
                <a:schemeClr val="tx1"/>
              </a:solidFill>
            </a:endParaRPr>
          </a:p>
          <a:p>
            <a:r>
              <a:rPr lang="hr-HR" sz="2000" dirty="0">
                <a:solidFill>
                  <a:schemeClr val="tx1"/>
                </a:solidFill>
              </a:rPr>
              <a:t>Ispunite online </a:t>
            </a:r>
            <a:r>
              <a:rPr lang="hr-HR" sz="2000" dirty="0" smtClean="0">
                <a:solidFill>
                  <a:schemeClr val="tx1"/>
                </a:solidFill>
              </a:rPr>
              <a:t>prijavu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hr-HR" sz="2000" dirty="0" smtClean="0">
                <a:solidFill>
                  <a:schemeClr val="tx1"/>
                </a:solidFill>
              </a:rPr>
              <a:t>posebno pazeći na slijedeće kategorije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</a:p>
          <a:p>
            <a:pPr lvl="1"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Duration in months</a:t>
            </a:r>
          </a:p>
          <a:p>
            <a:pPr lvl="1"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Start of mobility / End of mobility</a:t>
            </a:r>
          </a:p>
          <a:p>
            <a:pPr lvl="1"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ISCED code</a:t>
            </a:r>
            <a:endParaRPr lang="hr-HR" sz="2000" dirty="0">
              <a:solidFill>
                <a:schemeClr val="tx1"/>
              </a:solidFill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6944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155</TotalTime>
  <Words>690</Words>
  <Application>Microsoft Office PowerPoint</Application>
  <PresentationFormat>Widescreen</PresentationFormat>
  <Paragraphs>106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Facet</vt:lpstr>
      <vt:lpstr>Erasmus+ studijski boravak</vt:lpstr>
      <vt:lpstr>Tko se može prijaviti na natječaj?</vt:lpstr>
      <vt:lpstr>Važni datumi</vt:lpstr>
      <vt:lpstr>Trajanje mobilnost</vt:lpstr>
      <vt:lpstr>Financijska potpora</vt:lpstr>
      <vt:lpstr>Dodatna financijska potpora (200€)</vt:lpstr>
      <vt:lpstr>Što je potrebno napraviti prije prijave?</vt:lpstr>
      <vt:lpstr>Postupak prijave</vt:lpstr>
      <vt:lpstr>Online prijava</vt:lpstr>
      <vt:lpstr>Potrebna dokumentacija</vt:lpstr>
      <vt:lpstr>Slabiji socioekonomski status</vt:lpstr>
      <vt:lpstr>Potvrde o znanju jezika</vt:lpstr>
      <vt:lpstr>Kriteriji za odabir</vt:lpstr>
      <vt:lpstr>Preporuka:</vt:lpstr>
      <vt:lpstr>Kontakt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Erasmus+ studijski boravak</dc:title>
  <dc:creator>Toni Kliškić</dc:creator>
  <cp:lastModifiedBy>Toni Kliškić</cp:lastModifiedBy>
  <cp:revision>19</cp:revision>
  <dcterms:created xsi:type="dcterms:W3CDTF">2017-03-03T12:22:40Z</dcterms:created>
  <dcterms:modified xsi:type="dcterms:W3CDTF">2017-03-08T09:23:09Z</dcterms:modified>
</cp:coreProperties>
</file>