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45717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580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12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963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022384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760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671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668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398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271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198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7.11.2018.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9774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iningexperience.org/" TargetMode="External"/><Relationship Id="rId2" Type="http://schemas.openxmlformats.org/officeDocument/2006/relationships/hyperlink" Target="http://erasmusintern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o-net.org/" TargetMode="External"/><Relationship Id="rId5" Type="http://schemas.openxmlformats.org/officeDocument/2006/relationships/hyperlink" Target="http://www.praxisnetwork.eu/" TargetMode="External"/><Relationship Id="rId4" Type="http://schemas.openxmlformats.org/officeDocument/2006/relationships/hyperlink" Target="http://globalplacement.com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rucna-praksa/dokumenti-i-obrasci/2018-2019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EC43-0CCE-4D71-BB1E-6223CA956D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ERASMUS+ STRUČNA PRAKSA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3B8704-CA56-4344-8E3E-39791B68F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2018./2019.</a:t>
            </a:r>
          </a:p>
        </p:txBody>
      </p:sp>
    </p:spTree>
    <p:extLst>
      <p:ext uri="{BB962C8B-B14F-4D97-AF65-F5344CB8AC3E}">
        <p14:creationId xmlns:p14="http://schemas.microsoft.com/office/powerpoint/2010/main" val="413167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94F02-C9FF-412E-8EFE-D8406083C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Traženje stručne prakse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69DE9-86D0-4900-88D7-B99A169A1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Korisne web stranice: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2"/>
              </a:rPr>
              <a:t>http://erasmusintern.org/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3"/>
              </a:rPr>
              <a:t>https://www.trainingexperience.org/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4"/>
              </a:rPr>
              <a:t>http://globalplacement.com/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5"/>
              </a:rPr>
              <a:t>http://www.praxisnetwork.eu/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6"/>
              </a:rPr>
              <a:t>http://www.leo-net.org/</a:t>
            </a: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79798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8DACC-4C86-49F2-9965-D77A4AD2D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90635-6372-42CD-A447-DB811F24E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Austrian Institute for European and Security Policy</a:t>
            </a:r>
            <a:r>
              <a:rPr lang="hr-HR" dirty="0"/>
              <a:t> – </a:t>
            </a:r>
            <a:r>
              <a:rPr lang="hr-HR" dirty="0" err="1"/>
              <a:t>Austria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Kroatisches</a:t>
            </a:r>
            <a:r>
              <a:rPr lang="hr-HR" dirty="0"/>
              <a:t> </a:t>
            </a:r>
            <a:r>
              <a:rPr lang="hr-HR" dirty="0" err="1"/>
              <a:t>Zentrum</a:t>
            </a:r>
            <a:r>
              <a:rPr lang="hr-HR" dirty="0"/>
              <a:t> </a:t>
            </a:r>
            <a:r>
              <a:rPr lang="hr-HR" dirty="0" err="1"/>
              <a:t>Wien</a:t>
            </a:r>
            <a:r>
              <a:rPr lang="hr-HR" dirty="0"/>
              <a:t> – </a:t>
            </a:r>
            <a:r>
              <a:rPr lang="hr-HR" dirty="0" err="1"/>
              <a:t>Austria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QS </a:t>
            </a:r>
            <a:r>
              <a:rPr lang="hr-HR" dirty="0" err="1"/>
              <a:t>Quacquarelli</a:t>
            </a:r>
            <a:r>
              <a:rPr lang="hr-HR" dirty="0"/>
              <a:t> </a:t>
            </a:r>
            <a:r>
              <a:rPr lang="hr-HR" dirty="0" err="1"/>
              <a:t>Symonds</a:t>
            </a:r>
            <a:r>
              <a:rPr lang="hr-HR" dirty="0"/>
              <a:t> </a:t>
            </a:r>
            <a:r>
              <a:rPr lang="hr-HR" dirty="0" err="1"/>
              <a:t>Limited</a:t>
            </a:r>
            <a:r>
              <a:rPr lang="hr-HR" dirty="0"/>
              <a:t> – QSIU </a:t>
            </a:r>
            <a:r>
              <a:rPr lang="hr-HR" dirty="0" err="1"/>
              <a:t>Rankings</a:t>
            </a:r>
            <a:r>
              <a:rPr lang="hr-HR" dirty="0"/>
              <a:t> &amp; Dana </a:t>
            </a:r>
            <a:r>
              <a:rPr lang="hr-HR" dirty="0" err="1"/>
              <a:t>Collection</a:t>
            </a:r>
            <a:r>
              <a:rPr lang="hr-HR" dirty="0"/>
              <a:t> – Francuska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Joe Walsh </a:t>
            </a:r>
            <a:r>
              <a:rPr lang="hr-HR" dirty="0" err="1"/>
              <a:t>Tours</a:t>
            </a:r>
            <a:r>
              <a:rPr lang="hr-HR" dirty="0"/>
              <a:t> – Irska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QCS </a:t>
            </a:r>
            <a:r>
              <a:rPr lang="hr-HR" dirty="0" err="1"/>
              <a:t>Consulting</a:t>
            </a:r>
            <a:r>
              <a:rPr lang="hr-HR" dirty="0"/>
              <a:t> – Italija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Universita</a:t>
            </a:r>
            <a:r>
              <a:rPr lang="hr-HR" dirty="0"/>
              <a:t> </a:t>
            </a:r>
            <a:r>
              <a:rPr lang="hr-HR" dirty="0" err="1"/>
              <a:t>Telematica</a:t>
            </a:r>
            <a:r>
              <a:rPr lang="hr-HR" dirty="0"/>
              <a:t> </a:t>
            </a:r>
            <a:r>
              <a:rPr lang="hr-HR" dirty="0" err="1"/>
              <a:t>Internazionale</a:t>
            </a:r>
            <a:r>
              <a:rPr lang="hr-HR" dirty="0"/>
              <a:t> UNINETTUNO – Italija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Giovani nel Mondo – International Relations</a:t>
            </a:r>
            <a:r>
              <a:rPr lang="hr-HR" dirty="0"/>
              <a:t> – </a:t>
            </a:r>
            <a:r>
              <a:rPr lang="hr-HR" dirty="0" err="1"/>
              <a:t>Italy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Child and Youth Finance International</a:t>
            </a:r>
            <a:r>
              <a:rPr lang="hr-HR" dirty="0"/>
              <a:t> - Nizozemska</a:t>
            </a:r>
          </a:p>
        </p:txBody>
      </p:sp>
    </p:spTree>
    <p:extLst>
      <p:ext uri="{BB962C8B-B14F-4D97-AF65-F5344CB8AC3E}">
        <p14:creationId xmlns:p14="http://schemas.microsoft.com/office/powerpoint/2010/main" val="419968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18F0A-71C4-48BF-ADF4-E89E07CE0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EEF1B-F093-4C32-9758-BEA1CB4DE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88444"/>
            <a:ext cx="9601200" cy="377895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Linde AG – Communications RME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Kroatische</a:t>
            </a:r>
            <a:r>
              <a:rPr lang="hr-HR" dirty="0"/>
              <a:t> </a:t>
            </a:r>
            <a:r>
              <a:rPr lang="hr-HR" dirty="0" err="1"/>
              <a:t>Wirtschaftsvereinigung</a:t>
            </a:r>
            <a:r>
              <a:rPr lang="hr-HR" dirty="0"/>
              <a:t>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rbb</a:t>
            </a:r>
            <a:r>
              <a:rPr lang="hr-HR" dirty="0"/>
              <a:t> – Radio Berlin-</a:t>
            </a:r>
            <a:r>
              <a:rPr lang="hr-HR" dirty="0" err="1"/>
              <a:t>Brandenburg</a:t>
            </a:r>
            <a:r>
              <a:rPr lang="hr-HR" dirty="0"/>
              <a:t> – Studio </a:t>
            </a:r>
            <a:r>
              <a:rPr lang="hr-HR" dirty="0" err="1"/>
              <a:t>Cottbus</a:t>
            </a:r>
            <a:r>
              <a:rPr lang="hr-HR" dirty="0"/>
              <a:t>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Ahoy</a:t>
            </a:r>
            <a:r>
              <a:rPr lang="hr-HR" dirty="0"/>
              <a:t>! Berlin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International </a:t>
            </a:r>
            <a:r>
              <a:rPr lang="hr-HR" dirty="0" err="1"/>
              <a:t>Projects</a:t>
            </a:r>
            <a:r>
              <a:rPr lang="hr-HR" dirty="0"/>
              <a:t>’ </a:t>
            </a:r>
            <a:r>
              <a:rPr lang="hr-HR" dirty="0" err="1"/>
              <a:t>Association</a:t>
            </a:r>
            <a:r>
              <a:rPr lang="hr-HR" dirty="0"/>
              <a:t> „INPRO” – Poljska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Universidad</a:t>
            </a:r>
            <a:r>
              <a:rPr lang="hr-HR" dirty="0"/>
              <a:t> de Porto – International Office – Portugal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JobSpin</a:t>
            </a:r>
            <a:r>
              <a:rPr lang="en-US" dirty="0"/>
              <a:t> International – Market and Sales</a:t>
            </a:r>
            <a:r>
              <a:rPr lang="hr-HR" dirty="0"/>
              <a:t> - Republika Češka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TV Nova; CET spol. s </a:t>
            </a:r>
            <a:r>
              <a:rPr lang="hr-HR" dirty="0" err="1"/>
              <a:t>r.o</a:t>
            </a:r>
            <a:r>
              <a:rPr lang="hr-HR" dirty="0"/>
              <a:t>. – </a:t>
            </a:r>
            <a:r>
              <a:rPr lang="hr-HR" dirty="0" err="1"/>
              <a:t>Programming</a:t>
            </a:r>
            <a:r>
              <a:rPr lang="hr-HR" dirty="0"/>
              <a:t> </a:t>
            </a:r>
            <a:r>
              <a:rPr lang="hr-HR" dirty="0" err="1"/>
              <a:t>department</a:t>
            </a:r>
            <a:r>
              <a:rPr lang="hr-HR" dirty="0"/>
              <a:t> - Republika Češka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Academia – College for Short-Cycle Education – International office </a:t>
            </a:r>
            <a:r>
              <a:rPr lang="hr-HR" dirty="0"/>
              <a:t>– Slovenija</a:t>
            </a:r>
          </a:p>
          <a:p>
            <a:pPr marL="457200" indent="-457200"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60020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F721F-A31D-424D-994F-BFBA60C9F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ABA2-798E-4FE8-AB65-9F804F697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99553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Gaia </a:t>
            </a:r>
            <a:r>
              <a:rPr lang="en-US" dirty="0" err="1"/>
              <a:t>Tasiri</a:t>
            </a:r>
            <a:r>
              <a:rPr lang="en-US" dirty="0"/>
              <a:t> Association – 8th Life Ecovillage Project </a:t>
            </a:r>
            <a:r>
              <a:rPr lang="hr-HR" dirty="0"/>
              <a:t>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Universidad</a:t>
            </a:r>
            <a:r>
              <a:rPr lang="hr-HR" dirty="0"/>
              <a:t> </a:t>
            </a:r>
            <a:r>
              <a:rPr lang="hr-HR" dirty="0" err="1"/>
              <a:t>Politecnica</a:t>
            </a:r>
            <a:r>
              <a:rPr lang="hr-HR" dirty="0"/>
              <a:t> de </a:t>
            </a:r>
            <a:r>
              <a:rPr lang="hr-HR" dirty="0" err="1"/>
              <a:t>Cartagena</a:t>
            </a:r>
            <a:r>
              <a:rPr lang="hr-HR" dirty="0"/>
              <a:t> – Press and Communication 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Training Experience – Marketing and Public Relations </a:t>
            </a:r>
            <a:r>
              <a:rPr lang="hr-HR" dirty="0"/>
              <a:t>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Hotel </a:t>
            </a:r>
            <a:r>
              <a:rPr lang="en-US" dirty="0" err="1"/>
              <a:t>Eme</a:t>
            </a:r>
            <a:r>
              <a:rPr lang="en-US" dirty="0"/>
              <a:t> – PR and Customer Service </a:t>
            </a:r>
            <a:r>
              <a:rPr lang="hr-HR" dirty="0"/>
              <a:t> -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RV Youth </a:t>
            </a:r>
            <a:r>
              <a:rPr lang="hr-HR" dirty="0" err="1"/>
              <a:t>Hostels</a:t>
            </a:r>
            <a:r>
              <a:rPr lang="hr-HR" dirty="0"/>
              <a:t> SLU -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Universidad</a:t>
            </a:r>
            <a:r>
              <a:rPr lang="hr-HR" dirty="0"/>
              <a:t> </a:t>
            </a:r>
            <a:r>
              <a:rPr lang="hr-HR" dirty="0" err="1"/>
              <a:t>Politecnica</a:t>
            </a:r>
            <a:r>
              <a:rPr lang="hr-HR" dirty="0"/>
              <a:t> de Madrid -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err="1"/>
              <a:t>Comite</a:t>
            </a:r>
            <a:r>
              <a:rPr lang="es-ES" dirty="0"/>
              <a:t> Ciudadano Anti-Sida de la Comunidad Valenciana – </a:t>
            </a:r>
            <a:r>
              <a:rPr lang="es-ES" dirty="0" err="1"/>
              <a:t>Administration</a:t>
            </a:r>
            <a:r>
              <a:rPr lang="es-ES" dirty="0"/>
              <a:t> </a:t>
            </a:r>
            <a:r>
              <a:rPr lang="hr-HR" dirty="0"/>
              <a:t>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Hotel Club </a:t>
            </a:r>
            <a:r>
              <a:rPr lang="hr-HR" dirty="0" err="1"/>
              <a:t>Relaxia</a:t>
            </a:r>
            <a:r>
              <a:rPr lang="hr-HR" dirty="0"/>
              <a:t> </a:t>
            </a:r>
            <a:r>
              <a:rPr lang="hr-HR" dirty="0" err="1"/>
              <a:t>Lanzasur</a:t>
            </a:r>
            <a:r>
              <a:rPr lang="hr-HR" dirty="0"/>
              <a:t> – </a:t>
            </a:r>
            <a:r>
              <a:rPr lang="en-GB" dirty="0" err="1"/>
              <a:t>Enterntainment</a:t>
            </a:r>
            <a:r>
              <a:rPr lang="hr-HR" dirty="0"/>
              <a:t> – Španjolska (Kanarski otoci) 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Tectum</a:t>
            </a:r>
            <a:r>
              <a:rPr lang="hr-HR" dirty="0"/>
              <a:t>, </a:t>
            </a:r>
            <a:r>
              <a:rPr lang="hr-HR" dirty="0" err="1"/>
              <a:t>Klimke</a:t>
            </a:r>
            <a:r>
              <a:rPr lang="hr-HR" dirty="0"/>
              <a:t>, </a:t>
            </a:r>
            <a:r>
              <a:rPr lang="hr-HR" dirty="0" err="1"/>
              <a:t>Schimmer</a:t>
            </a:r>
            <a:r>
              <a:rPr lang="hr-HR" dirty="0"/>
              <a:t> </a:t>
            </a:r>
            <a:r>
              <a:rPr lang="hr-HR" dirty="0" err="1"/>
              <a:t>GbR</a:t>
            </a:r>
            <a:r>
              <a:rPr lang="hr-HR" dirty="0"/>
              <a:t> - Njemačka</a:t>
            </a:r>
          </a:p>
        </p:txBody>
      </p:sp>
    </p:spTree>
    <p:extLst>
      <p:ext uri="{BB962C8B-B14F-4D97-AF65-F5344CB8AC3E}">
        <p14:creationId xmlns:p14="http://schemas.microsoft.com/office/powerpoint/2010/main" val="2319879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214A-48CA-4515-90D9-05E8B5CA2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Bitni dokumenti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1BF7A-86DF-4625-A048-E212BD64F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Sve potrebne dokumente moguće je pronaći na poveznici:</a:t>
            </a:r>
          </a:p>
          <a:p>
            <a:pPr marL="0" indent="0">
              <a:buNone/>
            </a:pPr>
            <a:r>
              <a:rPr lang="hr-HR" dirty="0">
                <a:hlinkClick r:id="rId2"/>
              </a:rPr>
              <a:t>http://www.unizg.hr/suradnja/medunarodna-razmjena/razmjena-studenata/strucna-praksa/dokumenti-i-obrasci/2018-2019/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(prijava)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Izjava o suglasnosti ECTS koordinatora (prijava)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Upute studentima odabranima za Erasmus+ stručnu praksu (nakon odabira)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for </a:t>
            </a:r>
            <a:r>
              <a:rPr lang="hr-HR" dirty="0" err="1"/>
              <a:t>Traineeships</a:t>
            </a:r>
            <a:r>
              <a:rPr lang="hr-HR" dirty="0"/>
              <a:t> (nakon odabira)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Obrazac – mjesečno izvješće, produžetak prakse (za vrijeme prakse) 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Obrazac - izjava o prihvatu zero-</a:t>
            </a:r>
            <a:r>
              <a:rPr lang="hr-HR" dirty="0" err="1"/>
              <a:t>grant</a:t>
            </a:r>
            <a:r>
              <a:rPr lang="hr-HR" dirty="0"/>
              <a:t> statusa, izjava o </a:t>
            </a:r>
            <a:r>
              <a:rPr lang="hr-HR" dirty="0" err="1"/>
              <a:t>odustanku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8710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D9D4-D96B-43B7-B9E1-1CCB1E842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treba napraviti nakon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A46B6-F0D2-4E08-BFFC-BAFFD4284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Potpisati </a:t>
            </a:r>
            <a:r>
              <a:rPr lang="hr-HR" sz="2400" dirty="0" err="1"/>
              <a:t>Learning</a:t>
            </a:r>
            <a:r>
              <a:rPr lang="hr-HR" sz="2400" dirty="0"/>
              <a:t> </a:t>
            </a:r>
            <a:r>
              <a:rPr lang="hr-HR" sz="2400" dirty="0" err="1"/>
              <a:t>Agreement</a:t>
            </a:r>
            <a:r>
              <a:rPr lang="hr-HR" sz="2400" dirty="0"/>
              <a:t> for </a:t>
            </a:r>
            <a:r>
              <a:rPr lang="hr-HR" sz="2400" dirty="0" err="1"/>
              <a:t>Traineeships</a:t>
            </a:r>
            <a:r>
              <a:rPr lang="hr-HR" sz="2400" dirty="0"/>
              <a:t> (student, fakultet i 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Potpisati Ugovor o stručnoj praksi (student i sveučilište)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Osigurati se: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400" b="1" dirty="0"/>
              <a:t>Zdravstveno osiguranje, osiguranje od nesreće </a:t>
            </a:r>
            <a:r>
              <a:rPr lang="hr-HR" sz="2400" dirty="0"/>
              <a:t>– izvaditi policu zdravstvenog osiguranja ili Europsku karticu zdravstvenog osiguranja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400" b="1" dirty="0"/>
              <a:t>Osiguranje od nezgode na radu i osiguranje od odgovornosti</a:t>
            </a:r>
            <a:r>
              <a:rPr lang="hr-HR" sz="2400" dirty="0"/>
              <a:t> – izvaditi policu osiguranja u osiguravajućoj kući</a:t>
            </a:r>
          </a:p>
          <a:p>
            <a:pPr marL="987552" lvl="1" indent="-457200"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508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9642D-7777-4A1F-A406-ABE58325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u ispunjavanju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Agreementa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97A65-1FD1-4AD0-94C3-1C3B8FBC2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Ispunjen rukom, nečitko i nije na engleskom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Nedostaje ime i prezime studenta u zaglavlju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 rubrici evaluacija ne definiraju se kriteriji evaluacije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Nije naveden radni jezik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Pod </a:t>
            </a:r>
            <a:r>
              <a:rPr lang="hr-HR" dirty="0" err="1"/>
              <a:t>Detailed</a:t>
            </a:r>
            <a:r>
              <a:rPr lang="hr-HR" dirty="0"/>
              <a:t> </a:t>
            </a:r>
            <a:r>
              <a:rPr lang="hr-HR" dirty="0" err="1"/>
              <a:t>Programme</a:t>
            </a:r>
            <a:r>
              <a:rPr lang="hr-HR" dirty="0"/>
              <a:t> of </a:t>
            </a:r>
            <a:r>
              <a:rPr lang="hr-HR" dirty="0" err="1"/>
              <a:t>Internship</a:t>
            </a:r>
            <a:r>
              <a:rPr lang="hr-HR" dirty="0"/>
              <a:t> poslodavac napiše da je radni program fleksibilan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Broj radnih sati je manji do 30 sati tjedno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3527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54EB7-B3DE-4562-AD47-F506BDED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Tko se može prijaviti?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0CE04-3924-4BF5-9F6A-4171256F8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Studenti koji praksu planiraju </a:t>
            </a:r>
            <a:r>
              <a:rPr lang="hr-HR" sz="2400" b="1" dirty="0"/>
              <a:t>započeti</a:t>
            </a:r>
            <a:r>
              <a:rPr lang="hr-HR" sz="2400" dirty="0"/>
              <a:t> u periodu od 07.01.2019. do 30.07.2019.</a:t>
            </a:r>
            <a:endParaRPr lang="hr-HR" sz="2400" b="1" dirty="0"/>
          </a:p>
          <a:p>
            <a:r>
              <a:rPr lang="hr-HR" sz="2400" dirty="0"/>
              <a:t>Studenti koji planiraju diplomirati – moraju biti odabrani i potpisati Ugovor o stručnoj praksi prije nego što diplomiraju</a:t>
            </a:r>
          </a:p>
          <a:p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90154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E8E4D-F58F-4ADD-9386-BB3546634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Trajanje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EB6EF-0D5E-4B44-B110-0AE7EE7AE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Stručna praksa može </a:t>
            </a:r>
            <a:r>
              <a:rPr lang="hr-HR" sz="2400" b="1" dirty="0"/>
              <a:t>početi</a:t>
            </a:r>
            <a:r>
              <a:rPr lang="hr-HR" sz="2400" dirty="0"/>
              <a:t> najranije </a:t>
            </a:r>
            <a:r>
              <a:rPr lang="hr-HR" sz="2400" b="1" dirty="0"/>
              <a:t>07.01.2019.</a:t>
            </a:r>
          </a:p>
          <a:p>
            <a:r>
              <a:rPr lang="hr-HR" sz="2400" dirty="0"/>
              <a:t>Stručna praksa mora </a:t>
            </a:r>
            <a:r>
              <a:rPr lang="hr-HR" sz="2400" b="1" dirty="0"/>
              <a:t>završiti</a:t>
            </a:r>
            <a:r>
              <a:rPr lang="hr-HR" sz="2400" dirty="0"/>
              <a:t> najkasnije </a:t>
            </a:r>
            <a:r>
              <a:rPr lang="hr-HR" sz="2400" b="1" dirty="0"/>
              <a:t>30.09.2019.</a:t>
            </a:r>
          </a:p>
          <a:p>
            <a:r>
              <a:rPr lang="hr-HR" sz="2400" dirty="0"/>
              <a:t>Minimalno trajanje – 2 mjeseca</a:t>
            </a:r>
          </a:p>
          <a:p>
            <a:r>
              <a:rPr lang="hr-HR" sz="2400" dirty="0"/>
              <a:t>Maksimalno trajanje – 12 mjeseci ili polovica trajanja studijskog programa (6 mjeseci za diplomski studij politologije)</a:t>
            </a:r>
          </a:p>
          <a:p>
            <a:endParaRPr lang="hr-HR" sz="2400" dirty="0"/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48512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B8DAD-F414-4A94-B120-4DBB3BBA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Gdje je moguće obavljati stručnu praksu?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94D86-7606-4DAE-9174-CF02D97EF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Tvrtke, ustanove, organizacije i ostali subjekti koji imaju status pravne osobe</a:t>
            </a:r>
          </a:p>
          <a:p>
            <a:r>
              <a:rPr lang="hr-HR" dirty="0"/>
              <a:t>Visoka učilišta koja imaju dodijeljenu Erasmus povelju za visoko obrazovanje</a:t>
            </a:r>
          </a:p>
          <a:p>
            <a:r>
              <a:rPr lang="hr-HR" dirty="0"/>
              <a:t>Države članice EU + Island, Norveška, Lihtenštajn, Makedonija i Turska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Praksu nije moguće obavljati u:</a:t>
            </a:r>
          </a:p>
          <a:p>
            <a:r>
              <a:rPr lang="hr-HR" dirty="0"/>
              <a:t>Institucijama i agencijama Europske unije</a:t>
            </a:r>
          </a:p>
          <a:p>
            <a:r>
              <a:rPr lang="hr-HR" dirty="0"/>
              <a:t>Više različitih institucija</a:t>
            </a:r>
          </a:p>
        </p:txBody>
      </p:sp>
    </p:spTree>
    <p:extLst>
      <p:ext uri="{BB962C8B-B14F-4D97-AF65-F5344CB8AC3E}">
        <p14:creationId xmlns:p14="http://schemas.microsoft.com/office/powerpoint/2010/main" val="156901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FC16F-B77A-4A92-AC3D-D8F7FDE46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Financijska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4C858-8EB4-4EB9-9F85-DBD8662EE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Pokriva samo dio životnih troškova</a:t>
            </a:r>
          </a:p>
          <a:p>
            <a:r>
              <a:rPr lang="hr-HR" dirty="0"/>
              <a:t>500€, 550€ ili 600€</a:t>
            </a:r>
          </a:p>
          <a:p>
            <a:r>
              <a:rPr lang="hr-HR" dirty="0"/>
              <a:t>Studenti koje poslodavac plaća 1.500€ ili više nemaju pravo na financijsku potporu</a:t>
            </a:r>
          </a:p>
          <a:p>
            <a:r>
              <a:rPr lang="hr-HR" dirty="0"/>
              <a:t>Na praksu se može ići kao zero-</a:t>
            </a:r>
            <a:r>
              <a:rPr lang="hr-HR" dirty="0" err="1"/>
              <a:t>grant</a:t>
            </a:r>
            <a:r>
              <a:rPr lang="hr-HR" dirty="0"/>
              <a:t> student</a:t>
            </a:r>
          </a:p>
          <a:p>
            <a:r>
              <a:rPr lang="hr-HR" dirty="0"/>
              <a:t>Financijska potpora je neoporeziva, ali se tretira kao primitak/prihod</a:t>
            </a:r>
          </a:p>
          <a:p>
            <a:r>
              <a:rPr lang="hr-HR" dirty="0"/>
              <a:t>Studenti slabijeg socioekonomskog statusa + 100€ mjesečno</a:t>
            </a:r>
          </a:p>
          <a:p>
            <a:r>
              <a:rPr lang="hr-HR" dirty="0"/>
              <a:t>Potpora se dodjeljuje prema redoslijedu zaprimanja prijava</a:t>
            </a:r>
          </a:p>
        </p:txBody>
      </p:sp>
    </p:spTree>
    <p:extLst>
      <p:ext uri="{BB962C8B-B14F-4D97-AF65-F5344CB8AC3E}">
        <p14:creationId xmlns:p14="http://schemas.microsoft.com/office/powerpoint/2010/main" val="995765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129DE-6716-4CA1-B043-90FF2621B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Postupak prijave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BE7EF-7187-4A28-83D3-957C961F9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Ispuniti i poslati online prijavu (Rok: 28. studeni 2018. u 12:00h)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Ispunjenu online prijavu otisnuti, vlastoručno potpisati te zajedno s ostalom potrebnom dokumentacijom predati na uvid u Ured za međunarodnu suradnju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Dostaviti potpunu dokumentaciju na Sveučilište u Zagrebu (Rok: 28. studeni 2018.)</a:t>
            </a:r>
          </a:p>
        </p:txBody>
      </p:sp>
    </p:spTree>
    <p:extLst>
      <p:ext uri="{BB962C8B-B14F-4D97-AF65-F5344CB8AC3E}">
        <p14:creationId xmlns:p14="http://schemas.microsoft.com/office/powerpoint/2010/main" val="364740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A36E5-90A2-4543-A385-CA618DD45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Potrebna dokumentacija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8BCB6-B2CA-4C39-B684-81A5833A3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Potpisani online obrazac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Izjava suglasnosti ECTS koordinatora (Ured za međunarodnu suradnju)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Potvrda o upisanom semestru iz ISVU sustava na hrvatskom (Referada)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Prijepis ocjena – preddiplomski i diplomski studij (Referada)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Životopis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Motivacijsko pismo na hrvatskom jeziku (do 400 riječi)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Dokaz o znanju jezika (minimalno B1 razina)</a:t>
            </a:r>
          </a:p>
        </p:txBody>
      </p:sp>
    </p:spTree>
    <p:extLst>
      <p:ext uri="{BB962C8B-B14F-4D97-AF65-F5344CB8AC3E}">
        <p14:creationId xmlns:p14="http://schemas.microsoft.com/office/powerpoint/2010/main" val="706905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21D7-ECC5-4473-A9B1-C5E4CDF58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– motivacijsko pismo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34BC-827C-4C5F-90EB-6CAE47521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Obraćanje poslodavcu umjesto Sveučilištu</a:t>
            </a:r>
          </a:p>
          <a:p>
            <a:r>
              <a:rPr lang="hr-HR" dirty="0"/>
              <a:t>Studenti ne navedu državu i ime poslodavca</a:t>
            </a:r>
          </a:p>
          <a:p>
            <a:r>
              <a:rPr lang="hr-HR" dirty="0"/>
              <a:t>Studenti ne navedu razloge zašto žele ići na praksu</a:t>
            </a:r>
          </a:p>
          <a:p>
            <a:r>
              <a:rPr lang="hr-HR" dirty="0"/>
              <a:t>Nedostaje okvirni plan rada</a:t>
            </a:r>
          </a:p>
          <a:p>
            <a:r>
              <a:rPr lang="hr-HR" dirty="0"/>
              <a:t>Studenti pišu: „Želim ići na studentsku razmjenu” – riječ je o praksi, studentska razmjena tj. boravak je nešto drugo</a:t>
            </a:r>
          </a:p>
        </p:txBody>
      </p:sp>
    </p:spTree>
    <p:extLst>
      <p:ext uri="{BB962C8B-B14F-4D97-AF65-F5344CB8AC3E}">
        <p14:creationId xmlns:p14="http://schemas.microsoft.com/office/powerpoint/2010/main" val="200157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8670F-2020-4E80-B32F-627AA80D0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95D24-15A0-49E0-B4D0-06CC1A4D9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Online prijava</a:t>
            </a:r>
          </a:p>
          <a:p>
            <a:r>
              <a:rPr lang="hr-HR" dirty="0"/>
              <a:t>Studenti se na potpišu na online prijavu</a:t>
            </a:r>
          </a:p>
          <a:p>
            <a:r>
              <a:rPr lang="hr-HR" dirty="0"/>
              <a:t>Šalju više od jedne prijave (automatska diskvalifikacija)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endParaRPr lang="hr-HR" dirty="0"/>
          </a:p>
          <a:p>
            <a:r>
              <a:rPr lang="hr-HR" dirty="0"/>
              <a:t>Ne napišu punu adresu poslodavca</a:t>
            </a:r>
          </a:p>
          <a:p>
            <a:r>
              <a:rPr lang="hr-HR" dirty="0"/>
              <a:t>Ne navedu točan period boravka</a:t>
            </a:r>
          </a:p>
          <a:p>
            <a:r>
              <a:rPr lang="hr-HR" dirty="0"/>
              <a:t>Nedostaje pečat</a:t>
            </a:r>
          </a:p>
        </p:txBody>
      </p:sp>
    </p:spTree>
    <p:extLst>
      <p:ext uri="{BB962C8B-B14F-4D97-AF65-F5344CB8AC3E}">
        <p14:creationId xmlns:p14="http://schemas.microsoft.com/office/powerpoint/2010/main" val="53770796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189</TotalTime>
  <Words>878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Franklin Gothic Book</vt:lpstr>
      <vt:lpstr>Crop</vt:lpstr>
      <vt:lpstr>ERASMUS+ STRUČNA PRAKSA</vt:lpstr>
      <vt:lpstr>Tko se može prijaviti?</vt:lpstr>
      <vt:lpstr>Trajanje mobilnosti</vt:lpstr>
      <vt:lpstr>Gdje je moguće obavljati stručnu praksu?</vt:lpstr>
      <vt:lpstr>Financijska potpora</vt:lpstr>
      <vt:lpstr>Postupak prijave</vt:lpstr>
      <vt:lpstr>Potrebna dokumentacija</vt:lpstr>
      <vt:lpstr>Česte pogreške – motivacijsko pismo</vt:lpstr>
      <vt:lpstr>Česte pogreške</vt:lpstr>
      <vt:lpstr>Traženje stručne prakse</vt:lpstr>
      <vt:lpstr>Bivši poslodavci</vt:lpstr>
      <vt:lpstr>Bivši poslodavci</vt:lpstr>
      <vt:lpstr>Bivši poslodavci</vt:lpstr>
      <vt:lpstr>Bitni dokumenti</vt:lpstr>
      <vt:lpstr>Što treba napraviti nakon rezultata?</vt:lpstr>
      <vt:lpstr>Česte pogreške u ispunjavanju Learning Agreementa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STRUČNA PRAKSA</dc:title>
  <dc:creator>Toni Kliškić</dc:creator>
  <cp:lastModifiedBy>Toni Kliškić</cp:lastModifiedBy>
  <cp:revision>18</cp:revision>
  <dcterms:created xsi:type="dcterms:W3CDTF">2018-05-10T07:22:42Z</dcterms:created>
  <dcterms:modified xsi:type="dcterms:W3CDTF">2018-11-07T12:58:31Z</dcterms:modified>
</cp:coreProperties>
</file>