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4" r:id="rId16"/>
    <p:sldId id="27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66" autoAdjust="0"/>
    <p:restoredTop sz="94660"/>
  </p:normalViewPr>
  <p:slideViewPr>
    <p:cSldViewPr snapToGrid="0">
      <p:cViewPr varScale="1">
        <p:scale>
          <a:sx n="90" d="100"/>
          <a:sy n="90" d="100"/>
        </p:scale>
        <p:origin x="33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B447C8A-9C0E-4D32-BAE2-07FF32F80941}" type="datetimeFigureOut">
              <a:rPr lang="hr-HR" smtClean="0"/>
              <a:t>16.10.2017.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52017E1-E2D7-47DF-8CF6-5F98887499A2}" type="slidenum">
              <a:rPr lang="hr-HR" smtClean="0"/>
              <a:t>‹#›</a:t>
            </a:fld>
            <a:endParaRPr lang="hr-HR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17621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7C8A-9C0E-4D32-BAE2-07FF32F80941}" type="datetimeFigureOut">
              <a:rPr lang="hr-HR" smtClean="0"/>
              <a:t>16.10.2017.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17E1-E2D7-47DF-8CF6-5F98887499A2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9316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7C8A-9C0E-4D32-BAE2-07FF32F80941}" type="datetimeFigureOut">
              <a:rPr lang="hr-HR" smtClean="0"/>
              <a:t>16.10.2017.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17E1-E2D7-47DF-8CF6-5F98887499A2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394052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7C8A-9C0E-4D32-BAE2-07FF32F80941}" type="datetimeFigureOut">
              <a:rPr lang="hr-HR" smtClean="0"/>
              <a:t>16.10.2017.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17E1-E2D7-47DF-8CF6-5F98887499A2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29978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B447C8A-9C0E-4D32-BAE2-07FF32F80941}" type="datetimeFigureOut">
              <a:rPr lang="hr-HR" smtClean="0"/>
              <a:t>16.10.2017.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52017E1-E2D7-47DF-8CF6-5F98887499A2}" type="slidenum">
              <a:rPr lang="hr-HR" smtClean="0"/>
              <a:t>‹#›</a:t>
            </a:fld>
            <a:endParaRPr lang="hr-HR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7985339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7C8A-9C0E-4D32-BAE2-07FF32F80941}" type="datetimeFigureOut">
              <a:rPr lang="hr-HR" smtClean="0"/>
              <a:t>16.10.2017.</a:t>
            </a:fld>
            <a:endParaRPr lang="hr-H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17E1-E2D7-47DF-8CF6-5F98887499A2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9707425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7C8A-9C0E-4D32-BAE2-07FF32F80941}" type="datetimeFigureOut">
              <a:rPr lang="hr-HR" smtClean="0"/>
              <a:t>16.10.2017.</a:t>
            </a:fld>
            <a:endParaRPr lang="hr-H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17E1-E2D7-47DF-8CF6-5F98887499A2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5615917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7C8A-9C0E-4D32-BAE2-07FF32F80941}" type="datetimeFigureOut">
              <a:rPr lang="hr-HR" smtClean="0"/>
              <a:t>16.10.2017.</a:t>
            </a:fld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17E1-E2D7-47DF-8CF6-5F98887499A2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37927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7C8A-9C0E-4D32-BAE2-07FF32F80941}" type="datetimeFigureOut">
              <a:rPr lang="hr-HR" smtClean="0"/>
              <a:t>16.10.2017.</a:t>
            </a:fld>
            <a:endParaRPr lang="hr-H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017E1-E2D7-47DF-8CF6-5F98887499A2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584448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CB447C8A-9C0E-4D32-BAE2-07FF32F80941}" type="datetimeFigureOut">
              <a:rPr lang="hr-HR" smtClean="0"/>
              <a:t>16.10.2017.</a:t>
            </a:fld>
            <a:endParaRPr lang="hr-H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B52017E1-E2D7-47DF-8CF6-5F98887499A2}" type="slidenum">
              <a:rPr lang="hr-HR" smtClean="0"/>
              <a:t>‹#›</a:t>
            </a:fld>
            <a:endParaRPr lang="hr-HR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6634055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CB447C8A-9C0E-4D32-BAE2-07FF32F80941}" type="datetimeFigureOut">
              <a:rPr lang="hr-HR" smtClean="0"/>
              <a:t>16.10.2017.</a:t>
            </a:fld>
            <a:endParaRPr lang="hr-H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B52017E1-E2D7-47DF-8CF6-5F98887499A2}" type="slidenum">
              <a:rPr lang="hr-HR" smtClean="0"/>
              <a:t>‹#›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58869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B447C8A-9C0E-4D32-BAE2-07FF32F80941}" type="datetimeFigureOut">
              <a:rPr lang="hr-HR" smtClean="0"/>
              <a:t>16.10.2017.</a:t>
            </a:fld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52017E1-E2D7-47DF-8CF6-5F98887499A2}" type="slidenum">
              <a:rPr lang="hr-HR" smtClean="0"/>
              <a:t>‹#›</a:t>
            </a:fld>
            <a:endParaRPr lang="hr-HR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09482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suradnja/medunarodna-razmjena/razmjena-studenata/studijski-boravak/dokumenti-i-obrasci/erasmus-sms-akademska-godina-201718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dnikic@fpzg.hr" TargetMode="External"/><Relationship Id="rId2" Type="http://schemas.openxmlformats.org/officeDocument/2006/relationships/hyperlink" Target="mailto:exchange@fpzg.hr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suradnja/medunarodna-razmjena/razmjena-studenata/studijski-boravak/dokumenti-i-obrasci/erasmus-sms-akademska-godina-201718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suradnja/medunarodna-razmjena/razmjena-studenata/studijski-boravak/dokumenti-i-obrasci/erasmus-sms-akademska-godina-201718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dirty="0">
                <a:solidFill>
                  <a:schemeClr val="tx1"/>
                </a:solidFill>
              </a:rPr>
              <a:t>Erasmus+ </a:t>
            </a:r>
            <a:r>
              <a:rPr lang="en-US" sz="8000" dirty="0" err="1">
                <a:solidFill>
                  <a:schemeClr val="tx1"/>
                </a:solidFill>
              </a:rPr>
              <a:t>studijski</a:t>
            </a:r>
            <a:r>
              <a:rPr lang="en-US" sz="8000" dirty="0">
                <a:solidFill>
                  <a:schemeClr val="tx1"/>
                </a:solidFill>
              </a:rPr>
              <a:t> </a:t>
            </a:r>
            <a:r>
              <a:rPr lang="en-US" sz="8000" dirty="0" err="1">
                <a:solidFill>
                  <a:schemeClr val="tx1"/>
                </a:solidFill>
              </a:rPr>
              <a:t>boravak</a:t>
            </a:r>
            <a:endParaRPr lang="hr-HR" sz="80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400" dirty="0">
                <a:solidFill>
                  <a:schemeClr val="tx1"/>
                </a:solidFill>
              </a:rPr>
              <a:t>2017/2018</a:t>
            </a:r>
            <a:endParaRPr lang="hr-HR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848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Prijava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stranom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sveučilištu</a:t>
            </a: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sz="3000" dirty="0"/>
              <a:t>Student nakon nominacije samostalno šalje prijavu stranom sveučilištu</a:t>
            </a:r>
            <a:endParaRPr lang="en-US" sz="3000" dirty="0"/>
          </a:p>
          <a:p>
            <a:r>
              <a:rPr lang="hr-HR" sz="3000" dirty="0"/>
              <a:t>Potrebno je paziti na rokove za prijavu koje </a:t>
            </a:r>
            <a:r>
              <a:rPr lang="en-US" sz="3000" dirty="0" err="1"/>
              <a:t>određuje</a:t>
            </a:r>
            <a:r>
              <a:rPr lang="hr-HR" sz="3000" dirty="0"/>
              <a:t> strano sveučilište</a:t>
            </a:r>
          </a:p>
          <a:p>
            <a:r>
              <a:rPr lang="hr-HR" sz="3000" dirty="0"/>
              <a:t>Neka sveučilišta imaju online prijavu, neka traže da se sve šalje poštom</a:t>
            </a:r>
          </a:p>
          <a:p>
            <a:r>
              <a:rPr lang="hr-HR" sz="3000" dirty="0"/>
              <a:t>Po primitku nominacije i potrebne dokumentacije strano sveučilište šalje prihvatno pismo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163185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Ugovor</a:t>
            </a:r>
            <a:r>
              <a:rPr lang="en-US" dirty="0">
                <a:solidFill>
                  <a:schemeClr val="tx1"/>
                </a:solidFill>
              </a:rPr>
              <a:t> o </a:t>
            </a:r>
            <a:r>
              <a:rPr lang="en-US" dirty="0" err="1">
                <a:solidFill>
                  <a:schemeClr val="tx1"/>
                </a:solidFill>
              </a:rPr>
              <a:t>studijskom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boravku</a:t>
            </a: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sz="2200" dirty="0"/>
              <a:t>Sklapaju ga student i Sveučilište u Zagrebu</a:t>
            </a:r>
          </a:p>
          <a:p>
            <a:r>
              <a:rPr lang="hr-HR" sz="2200" dirty="0" err="1"/>
              <a:t>Sveučilišt</a:t>
            </a:r>
            <a:r>
              <a:rPr lang="en-US" sz="2200" dirty="0"/>
              <a:t>e</a:t>
            </a:r>
            <a:r>
              <a:rPr lang="hr-HR" sz="2200" dirty="0"/>
              <a:t> šalje </a:t>
            </a:r>
            <a:r>
              <a:rPr lang="en-US" sz="2200" dirty="0"/>
              <a:t>e</a:t>
            </a:r>
            <a:r>
              <a:rPr lang="hr-HR" sz="2200" dirty="0"/>
              <a:t>mail studentima s primjerkom ugovora o studijskom</a:t>
            </a:r>
            <a:r>
              <a:rPr lang="en-US" sz="2200" dirty="0"/>
              <a:t> </a:t>
            </a:r>
            <a:r>
              <a:rPr lang="hr-HR" sz="2200" dirty="0"/>
              <a:t>boravku (financiranju), detaljnim uputama, popisom dokumentacije i točnim rasporedom dolaska na</a:t>
            </a:r>
            <a:r>
              <a:rPr lang="en-US" sz="2200" dirty="0"/>
              <a:t> </a:t>
            </a:r>
            <a:r>
              <a:rPr lang="hr-HR" sz="2200" dirty="0"/>
              <a:t>potpisivanje.</a:t>
            </a:r>
            <a:endParaRPr lang="en-US" sz="2200" dirty="0"/>
          </a:p>
          <a:p>
            <a:r>
              <a:rPr lang="hr-HR" sz="2200" dirty="0"/>
              <a:t>Email se može očekivati tijekom srpnja (zimski semestar) ili prosinca/siječnja (ljetni semestar)</a:t>
            </a:r>
          </a:p>
          <a:p>
            <a:r>
              <a:rPr lang="hr-HR" sz="2200" b="1" u="sng" dirty="0"/>
              <a:t>Ugovor mora potpisati </a:t>
            </a:r>
            <a:r>
              <a:rPr lang="en-US" sz="2200" b="1" u="sng" dirty="0"/>
              <a:t>student </a:t>
            </a:r>
            <a:r>
              <a:rPr lang="hr-HR" sz="2200" b="1" u="sng" dirty="0"/>
              <a:t>osobno</a:t>
            </a:r>
          </a:p>
          <a:p>
            <a:r>
              <a:rPr lang="en-US" sz="2200" dirty="0"/>
              <a:t>S</a:t>
            </a:r>
            <a:r>
              <a:rPr lang="hr-HR" sz="2200" dirty="0" err="1"/>
              <a:t>tudenti</a:t>
            </a:r>
            <a:r>
              <a:rPr lang="hr-HR" sz="2200" dirty="0"/>
              <a:t> moraju biti upisani u onu akademsku godinu/semestar kojeg provode na</a:t>
            </a:r>
            <a:r>
              <a:rPr lang="en-US" sz="2200" dirty="0"/>
              <a:t> </a:t>
            </a:r>
            <a:r>
              <a:rPr lang="hr-HR" sz="2200" dirty="0"/>
              <a:t>razmjeni, i ostati studentima Sveučilišta u Zagrebu sve do završetka svoje razmjene</a:t>
            </a:r>
            <a:endParaRPr lang="en-US" sz="2200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29179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50487"/>
            <a:ext cx="10178322" cy="1492132"/>
          </a:xfrm>
        </p:spPr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Popis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dokumentacije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potrebne</a:t>
            </a:r>
            <a:r>
              <a:rPr lang="en-US" dirty="0">
                <a:solidFill>
                  <a:schemeClr val="tx1"/>
                </a:solidFill>
              </a:rPr>
              <a:t> za </a:t>
            </a:r>
            <a:r>
              <a:rPr lang="en-US" dirty="0" err="1">
                <a:solidFill>
                  <a:schemeClr val="tx1"/>
                </a:solidFill>
              </a:rPr>
              <a:t>potpisivanje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ugovora</a:t>
            </a: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sz="2200" dirty="0"/>
              <a:t>Dvije kopije osobne iskaznice</a:t>
            </a:r>
            <a:endParaRPr lang="en-US" sz="2200" dirty="0"/>
          </a:p>
          <a:p>
            <a:pPr marL="457200" indent="-457200">
              <a:buFont typeface="+mj-lt"/>
              <a:buAutoNum type="arabicPeriod"/>
            </a:pPr>
            <a:r>
              <a:rPr lang="hr-HR" sz="2200" dirty="0"/>
              <a:t>Dvije kopije IBAN-a vezanog uz vaš kunski žiro račun (potvrda iz banke)</a:t>
            </a:r>
            <a:endParaRPr lang="en-US" sz="2200" dirty="0"/>
          </a:p>
          <a:p>
            <a:pPr marL="457200" indent="-457200">
              <a:buFont typeface="+mj-lt"/>
              <a:buAutoNum type="arabicPeriod"/>
            </a:pPr>
            <a:r>
              <a:rPr lang="hr-HR" sz="2200" dirty="0"/>
              <a:t>Dvije kopije OIB-a (u slučaju da ga nemate upisanog na osobnoj iskaznici)</a:t>
            </a:r>
            <a:endParaRPr lang="en-US" sz="2200" dirty="0"/>
          </a:p>
          <a:p>
            <a:pPr marL="457200" indent="-457200">
              <a:buFont typeface="+mj-lt"/>
              <a:buAutoNum type="arabicPeriod"/>
            </a:pPr>
            <a:r>
              <a:rPr lang="hr-HR" sz="2200" dirty="0"/>
              <a:t>Zdravstveno osiguranje, osiguranje od nesreće – kopija police ili kopija EKZO </a:t>
            </a:r>
            <a:r>
              <a:rPr lang="en-US" sz="2200" dirty="0"/>
              <a:t>(</a:t>
            </a:r>
            <a:r>
              <a:rPr lang="hr-HR" sz="2200" dirty="0"/>
              <a:t>europske kartice zdravstvenog osiguranja) – za cjelokupno razdoblje mobilnosti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200" dirty="0"/>
              <a:t>Potvrda fakulteta/akademije o upisu u ak. </a:t>
            </a:r>
            <a:r>
              <a:rPr lang="en-US" sz="2200" dirty="0"/>
              <a:t>g</a:t>
            </a:r>
            <a:r>
              <a:rPr lang="pl-PL" sz="2200" dirty="0"/>
              <a:t>odinu</a:t>
            </a:r>
            <a:r>
              <a:rPr lang="en-US" sz="2200" dirty="0"/>
              <a:t> (original)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err="1"/>
              <a:t>Ugovor</a:t>
            </a:r>
            <a:r>
              <a:rPr lang="en-US" sz="2200" dirty="0"/>
              <a:t> o </a:t>
            </a:r>
            <a:r>
              <a:rPr lang="en-US" sz="2200" dirty="0" err="1"/>
              <a:t>učenju</a:t>
            </a:r>
            <a:r>
              <a:rPr lang="en-US" sz="2200" dirty="0"/>
              <a:t> – Learning Agreement (</a:t>
            </a:r>
            <a:r>
              <a:rPr lang="en-US" sz="2200" dirty="0" err="1"/>
              <a:t>kopija</a:t>
            </a:r>
            <a:r>
              <a:rPr lang="en-US" sz="2200" dirty="0"/>
              <a:t>)</a:t>
            </a:r>
            <a:endParaRPr lang="hr-HR" sz="2200" dirty="0"/>
          </a:p>
        </p:txBody>
      </p:sp>
    </p:spTree>
    <p:extLst>
      <p:ext uri="{BB962C8B-B14F-4D97-AF65-F5344CB8AC3E}">
        <p14:creationId xmlns:p14="http://schemas.microsoft.com/office/powerpoint/2010/main" val="2777703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Viza</a:t>
            </a:r>
            <a:r>
              <a:rPr lang="en-US" dirty="0">
                <a:solidFill>
                  <a:schemeClr val="tx1"/>
                </a:solidFill>
              </a:rPr>
              <a:t> i </a:t>
            </a:r>
            <a:r>
              <a:rPr lang="en-US" dirty="0" err="1">
                <a:solidFill>
                  <a:schemeClr val="tx1"/>
                </a:solidFill>
              </a:rPr>
              <a:t>dozvola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boravka</a:t>
            </a: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Student </a:t>
            </a:r>
            <a:r>
              <a:rPr lang="hr-HR" sz="2800" dirty="0"/>
              <a:t>treba kontaktirati veleposlanstvo države u koju odlazi</a:t>
            </a:r>
          </a:p>
          <a:p>
            <a:r>
              <a:rPr lang="hr-HR" sz="2800" dirty="0"/>
              <a:t>Pri dolasku u stranu državu treba se javiti imigracijskom uredu / policiji zbog reguliranja boravka</a:t>
            </a:r>
          </a:p>
          <a:p>
            <a:r>
              <a:rPr lang="hr-HR" sz="2800" dirty="0"/>
              <a:t>Ured za međunarodnu suradnju</a:t>
            </a:r>
            <a:r>
              <a:rPr lang="en-US" sz="2800" dirty="0"/>
              <a:t> </a:t>
            </a:r>
            <a:r>
              <a:rPr lang="hr-HR" sz="2800" dirty="0"/>
              <a:t>Sveučilišta student</a:t>
            </a:r>
            <a:r>
              <a:rPr lang="en-US" sz="2800" dirty="0"/>
              <a:t>u</a:t>
            </a:r>
            <a:r>
              <a:rPr lang="hr-HR" sz="2800" dirty="0"/>
              <a:t> može</a:t>
            </a:r>
            <a:r>
              <a:rPr lang="en-US" sz="2800" dirty="0"/>
              <a:t> </a:t>
            </a:r>
            <a:r>
              <a:rPr lang="en-US" sz="2800" dirty="0" err="1"/>
              <a:t>izdati</a:t>
            </a:r>
            <a:r>
              <a:rPr lang="en-US" sz="2800" dirty="0"/>
              <a:t> </a:t>
            </a:r>
            <a:r>
              <a:rPr lang="hr-HR" sz="2800" dirty="0"/>
              <a:t>potvrdu o stipendiranju</a:t>
            </a:r>
          </a:p>
        </p:txBody>
      </p:sp>
    </p:spTree>
    <p:extLst>
      <p:ext uri="{BB962C8B-B14F-4D97-AF65-F5344CB8AC3E}">
        <p14:creationId xmlns:p14="http://schemas.microsoft.com/office/powerpoint/2010/main" val="10065411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Ugovor</a:t>
            </a:r>
            <a:r>
              <a:rPr lang="en-US" dirty="0">
                <a:solidFill>
                  <a:schemeClr val="tx1"/>
                </a:solidFill>
              </a:rPr>
              <a:t> o </a:t>
            </a:r>
            <a:r>
              <a:rPr lang="en-US" dirty="0" err="1">
                <a:solidFill>
                  <a:schemeClr val="tx1"/>
                </a:solidFill>
              </a:rPr>
              <a:t>učenju</a:t>
            </a:r>
            <a:r>
              <a:rPr lang="en-US" dirty="0">
                <a:solidFill>
                  <a:schemeClr val="tx1"/>
                </a:solidFill>
              </a:rPr>
              <a:t> (learning Agreement)</a:t>
            </a: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200" dirty="0"/>
              <a:t>Najbitniji </a:t>
            </a:r>
            <a:r>
              <a:rPr lang="hr-HR" sz="2200" dirty="0">
                <a:hlinkClick r:id="rId2"/>
              </a:rPr>
              <a:t>dokument</a:t>
            </a:r>
            <a:endParaRPr lang="en-US" sz="2200" dirty="0"/>
          </a:p>
          <a:p>
            <a:r>
              <a:rPr lang="hr-HR" sz="2200" dirty="0"/>
              <a:t>Potpisuju ga tri strane: student, fakultet i strano sveučilište</a:t>
            </a:r>
          </a:p>
          <a:p>
            <a:r>
              <a:rPr lang="en-US" sz="2200" dirty="0"/>
              <a:t>Student </a:t>
            </a:r>
            <a:r>
              <a:rPr lang="en-US" sz="2200" dirty="0" err="1"/>
              <a:t>upisuje</a:t>
            </a:r>
            <a:r>
              <a:rPr lang="en-US" sz="2200" dirty="0"/>
              <a:t> </a:t>
            </a:r>
            <a:r>
              <a:rPr lang="en-US" sz="2200" dirty="0" err="1"/>
              <a:t>minimalno</a:t>
            </a:r>
            <a:r>
              <a:rPr lang="en-US" sz="2200" dirty="0"/>
              <a:t> 25 ECTS-a</a:t>
            </a:r>
          </a:p>
          <a:p>
            <a:r>
              <a:rPr lang="hr-HR" sz="2200" dirty="0"/>
              <a:t>Izborni kolegiji se automatski priznaju</a:t>
            </a:r>
          </a:p>
          <a:p>
            <a:r>
              <a:rPr lang="hr-HR" sz="2200" dirty="0"/>
              <a:t>Obavezni kolegiji se priznaju samo ako postoji preklapanje u iznosu od 70% u sadržaju – određuje ECTS studijski koordinator dr.</a:t>
            </a:r>
            <a:r>
              <a:rPr lang="en-US" sz="2200" dirty="0"/>
              <a:t> </a:t>
            </a:r>
            <a:r>
              <a:rPr lang="hr-HR" sz="2200" dirty="0" err="1"/>
              <a:t>sc</a:t>
            </a:r>
            <a:r>
              <a:rPr lang="hr-HR" sz="2200" dirty="0"/>
              <a:t>. Dario Nikić </a:t>
            </a:r>
            <a:r>
              <a:rPr lang="hr-HR" sz="2200" dirty="0" err="1"/>
              <a:t>Čakar</a:t>
            </a:r>
            <a:endParaRPr lang="en-US" sz="2200" dirty="0"/>
          </a:p>
          <a:p>
            <a:r>
              <a:rPr lang="hr-HR" sz="2200" dirty="0"/>
              <a:t>Prije potpisivanja poslati LA u Ured za međunarodnu suradnju </a:t>
            </a:r>
            <a:r>
              <a:rPr lang="en-US" sz="2200" dirty="0"/>
              <a:t>FPZG-a</a:t>
            </a:r>
            <a:r>
              <a:rPr lang="hr-HR" sz="2200" dirty="0"/>
              <a:t> na provjeru</a:t>
            </a: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562873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CBB90-1362-4CB4-99C1-A327DB196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Ugovor</a:t>
            </a:r>
            <a:r>
              <a:rPr lang="en-US" dirty="0">
                <a:solidFill>
                  <a:schemeClr val="tx1"/>
                </a:solidFill>
              </a:rPr>
              <a:t> o </a:t>
            </a:r>
            <a:r>
              <a:rPr lang="en-US" dirty="0" err="1">
                <a:solidFill>
                  <a:schemeClr val="tx1"/>
                </a:solidFill>
              </a:rPr>
              <a:t>učenju</a:t>
            </a:r>
            <a:r>
              <a:rPr lang="en-US" dirty="0">
                <a:solidFill>
                  <a:schemeClr val="tx1"/>
                </a:solidFill>
              </a:rPr>
              <a:t> (learning Agreement)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113E17-0706-4CBD-9A9B-4154E37F3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b="1" dirty="0"/>
              <a:t>Ne zaboraviti kliknuti na zaglavlje (</a:t>
            </a:r>
            <a:r>
              <a:rPr lang="hr-HR" b="1" dirty="0" err="1"/>
              <a:t>header</a:t>
            </a:r>
            <a:r>
              <a:rPr lang="hr-HR" b="1" dirty="0"/>
              <a:t>) i upisati svoje ime i prezime te akademsku godinu</a:t>
            </a:r>
          </a:p>
          <a:p>
            <a:r>
              <a:rPr lang="en-GB" b="1" dirty="0"/>
              <a:t>Sending Institution</a:t>
            </a:r>
            <a:r>
              <a:rPr lang="hr-HR" b="1" dirty="0"/>
              <a:t> - </a:t>
            </a:r>
            <a:r>
              <a:rPr lang="en-GB" b="1" dirty="0"/>
              <a:t>Contact person name (faculty</a:t>
            </a:r>
            <a:r>
              <a:rPr lang="hr-HR" b="1" dirty="0"/>
              <a:t> </a:t>
            </a:r>
            <a:r>
              <a:rPr lang="en-GB" b="1" dirty="0"/>
              <a:t>administrative); email; phone</a:t>
            </a:r>
            <a:endParaRPr lang="hr-HR" b="1" dirty="0"/>
          </a:p>
          <a:p>
            <a:pPr marL="0" indent="0">
              <a:buNone/>
            </a:pPr>
            <a:r>
              <a:rPr lang="hr-HR" b="1" dirty="0"/>
              <a:t>	Doc. dr. </a:t>
            </a:r>
            <a:r>
              <a:rPr lang="hr-HR" b="1" dirty="0" err="1"/>
              <a:t>sc</a:t>
            </a:r>
            <a:r>
              <a:rPr lang="hr-HR" b="1" dirty="0"/>
              <a:t>. Đana Luša; </a:t>
            </a:r>
            <a:r>
              <a:rPr lang="hr-HR" b="1" dirty="0">
                <a:hlinkClick r:id="rId2"/>
              </a:rPr>
              <a:t>exchange@fpzg.hr</a:t>
            </a:r>
            <a:r>
              <a:rPr lang="hr-HR" b="1" dirty="0"/>
              <a:t>; +385 1 4642 000</a:t>
            </a:r>
          </a:p>
          <a:p>
            <a:r>
              <a:rPr lang="hr-HR" b="1" dirty="0" err="1"/>
              <a:t>Commitment</a:t>
            </a:r>
            <a:r>
              <a:rPr lang="hr-HR" b="1" dirty="0"/>
              <a:t>, </a:t>
            </a:r>
            <a:r>
              <a:rPr lang="hr-HR" b="1" dirty="0" err="1"/>
              <a:t>signatures</a:t>
            </a:r>
            <a:r>
              <a:rPr lang="hr-HR" b="1" dirty="0"/>
              <a:t> and </a:t>
            </a:r>
            <a:r>
              <a:rPr lang="hr-HR" b="1" dirty="0" err="1"/>
              <a:t>stamp</a:t>
            </a:r>
            <a:r>
              <a:rPr lang="hr-HR" b="1" dirty="0"/>
              <a:t> - </a:t>
            </a:r>
            <a:r>
              <a:rPr lang="en-GB" b="1" dirty="0"/>
              <a:t>Responsible person at the Sending Institution</a:t>
            </a:r>
            <a:endParaRPr lang="hr-HR" b="1" dirty="0"/>
          </a:p>
          <a:p>
            <a:pPr marL="0" indent="0">
              <a:buNone/>
            </a:pPr>
            <a:r>
              <a:rPr lang="hr-HR" b="1" dirty="0"/>
              <a:t>	Doc. dr. </a:t>
            </a:r>
            <a:r>
              <a:rPr lang="hr-HR" b="1" dirty="0" err="1"/>
              <a:t>sc</a:t>
            </a:r>
            <a:r>
              <a:rPr lang="hr-HR" b="1" dirty="0"/>
              <a:t>. Dario Nikić Čakar, </a:t>
            </a:r>
            <a:r>
              <a:rPr lang="hr-HR" b="1" dirty="0">
                <a:hlinkClick r:id="rId3"/>
              </a:rPr>
              <a:t>dnikic@fpzg.hr</a:t>
            </a:r>
            <a:r>
              <a:rPr lang="hr-HR" b="1" dirty="0"/>
              <a:t>, ECTS </a:t>
            </a:r>
            <a:r>
              <a:rPr lang="hr-HR" b="1" dirty="0" err="1"/>
              <a:t>coordinator</a:t>
            </a:r>
            <a:endParaRPr lang="hr-HR" b="1" dirty="0"/>
          </a:p>
          <a:p>
            <a:pPr marL="0" indent="0">
              <a:buNone/>
            </a:pPr>
            <a:endParaRPr lang="hr-HR" b="1" dirty="0"/>
          </a:p>
          <a:p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7424732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chemeClr val="tx1"/>
                </a:solidFill>
              </a:rPr>
              <a:t>PITANJA I DODATNE INFORMACIJE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err="1"/>
              <a:t>Ured</a:t>
            </a:r>
            <a:r>
              <a:rPr lang="en-US" dirty="0"/>
              <a:t> za </a:t>
            </a:r>
            <a:r>
              <a:rPr lang="en-US" dirty="0" err="1"/>
              <a:t>međunarodnu</a:t>
            </a:r>
            <a:r>
              <a:rPr lang="en-US" dirty="0"/>
              <a:t> </a:t>
            </a:r>
            <a:r>
              <a:rPr lang="en-US" dirty="0" err="1"/>
              <a:t>suradnju</a:t>
            </a:r>
            <a:r>
              <a:rPr lang="en-US" dirty="0"/>
              <a:t> </a:t>
            </a:r>
            <a:r>
              <a:rPr lang="en-US" dirty="0" err="1"/>
              <a:t>Fakulteta</a:t>
            </a:r>
            <a:r>
              <a:rPr lang="en-US" dirty="0"/>
              <a:t> </a:t>
            </a:r>
            <a:r>
              <a:rPr lang="en-US" dirty="0" err="1"/>
              <a:t>političkih</a:t>
            </a:r>
            <a:r>
              <a:rPr lang="en-US" dirty="0"/>
              <a:t> </a:t>
            </a:r>
            <a:r>
              <a:rPr lang="en-US" dirty="0" err="1"/>
              <a:t>znanosti</a:t>
            </a:r>
            <a:endParaRPr lang="en-US" dirty="0"/>
          </a:p>
          <a:p>
            <a:pPr marL="0" indent="0" algn="ctr">
              <a:buNone/>
            </a:pPr>
            <a:r>
              <a:rPr lang="hr-HR" dirty="0"/>
              <a:t>Toni Kliškić</a:t>
            </a:r>
            <a:endParaRPr lang="en-US" dirty="0"/>
          </a:p>
          <a:p>
            <a:pPr marL="0" indent="0" algn="ctr">
              <a:buNone/>
            </a:pPr>
            <a:r>
              <a:rPr lang="hr-HR" dirty="0" err="1"/>
              <a:t>tkliskic</a:t>
            </a:r>
            <a:r>
              <a:rPr lang="en-US" dirty="0"/>
              <a:t>@fpzg.hr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877579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Rezultati</a:t>
            </a: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sz="2800" dirty="0"/>
              <a:t>Studenti koji su dobili financijsku potporu (označeni plavom bojom):</a:t>
            </a:r>
          </a:p>
          <a:p>
            <a:r>
              <a:rPr lang="hr-HR" sz="2800" dirty="0"/>
              <a:t>Smatra se da automatski prihvaćaju stipendiju i odlazak na razmjenu</a:t>
            </a:r>
          </a:p>
          <a:p>
            <a:endParaRPr lang="hr-HR" sz="2800" dirty="0"/>
          </a:p>
          <a:p>
            <a:pPr marL="0" indent="0">
              <a:buNone/>
            </a:pPr>
            <a:r>
              <a:rPr lang="hr-HR" sz="2800" dirty="0"/>
              <a:t>Studenti koji nisu dobili financijsku potporu:</a:t>
            </a:r>
          </a:p>
          <a:p>
            <a:r>
              <a:rPr lang="hr-HR" sz="2800" dirty="0"/>
              <a:t>Mogu pričekati pomak rang liste</a:t>
            </a:r>
          </a:p>
          <a:p>
            <a:r>
              <a:rPr lang="hr-HR" sz="2800" dirty="0"/>
              <a:t>Prihvatiti odlazak kao zero-</a:t>
            </a:r>
            <a:r>
              <a:rPr lang="hr-HR" sz="2800" dirty="0" err="1"/>
              <a:t>grant</a:t>
            </a:r>
            <a:r>
              <a:rPr lang="hr-HR" sz="2800" dirty="0"/>
              <a:t> studenti</a:t>
            </a:r>
          </a:p>
        </p:txBody>
      </p:sp>
    </p:spTree>
    <p:extLst>
      <p:ext uri="{BB962C8B-B14F-4D97-AF65-F5344CB8AC3E}">
        <p14:creationId xmlns:p14="http://schemas.microsoft.com/office/powerpoint/2010/main" val="2763532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Zero-grant </a:t>
            </a:r>
            <a:r>
              <a:rPr lang="en-US" dirty="0" err="1">
                <a:solidFill>
                  <a:schemeClr val="tx1"/>
                </a:solidFill>
              </a:rPr>
              <a:t>studenti</a:t>
            </a: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800" dirty="0"/>
              <a:t>Imaju ista prava i obveze, ali ne dobivaju financijsku potporu</a:t>
            </a:r>
          </a:p>
          <a:p>
            <a:r>
              <a:rPr lang="hr-HR" sz="2800" dirty="0"/>
              <a:t>Trebaju ispuniti i dostaviti </a:t>
            </a:r>
            <a:r>
              <a:rPr lang="hr-HR" sz="2800" dirty="0">
                <a:solidFill>
                  <a:srgbClr val="0070C0"/>
                </a:solidFill>
                <a:hlinkClick r:id="rId2"/>
              </a:rPr>
              <a:t>službeni obrazac</a:t>
            </a:r>
            <a:r>
              <a:rPr lang="hr-HR" sz="2800" dirty="0"/>
              <a:t> i poslati ga na Sveučilište</a:t>
            </a:r>
            <a:r>
              <a:rPr lang="en-US" sz="2800" dirty="0"/>
              <a:t> (</a:t>
            </a:r>
            <a:r>
              <a:rPr lang="en-US" sz="2800" dirty="0" err="1"/>
              <a:t>Sveučilište</a:t>
            </a:r>
            <a:r>
              <a:rPr lang="en-US" sz="2800" dirty="0"/>
              <a:t> u </a:t>
            </a:r>
            <a:r>
              <a:rPr lang="en-US" sz="2800" dirty="0" err="1"/>
              <a:t>Zagrebu</a:t>
            </a:r>
            <a:r>
              <a:rPr lang="en-US" sz="2800" dirty="0"/>
              <a:t>, </a:t>
            </a:r>
            <a:r>
              <a:rPr lang="en-US" sz="2800" dirty="0" err="1"/>
              <a:t>Trg</a:t>
            </a:r>
            <a:r>
              <a:rPr lang="en-US" sz="2800" dirty="0"/>
              <a:t> </a:t>
            </a:r>
            <a:r>
              <a:rPr lang="en-US" sz="2800" dirty="0" err="1"/>
              <a:t>Republike</a:t>
            </a:r>
            <a:r>
              <a:rPr lang="en-US" sz="2800" dirty="0"/>
              <a:t> </a:t>
            </a:r>
            <a:r>
              <a:rPr lang="en-US" sz="2800" dirty="0" err="1"/>
              <a:t>Hrvatske</a:t>
            </a:r>
            <a:r>
              <a:rPr lang="en-US" sz="2800" dirty="0"/>
              <a:t> 14, 10000 Zagreb)</a:t>
            </a:r>
            <a:endParaRPr lang="hr-HR" sz="2800" dirty="0"/>
          </a:p>
          <a:p>
            <a:r>
              <a:rPr lang="hr-HR" sz="2800" b="1" dirty="0"/>
              <a:t>Rok za dostavu obrasca:</a:t>
            </a:r>
          </a:p>
          <a:p>
            <a:pPr lvl="1"/>
            <a:r>
              <a:rPr lang="hr-HR" sz="2800" dirty="0"/>
              <a:t>15. svibnja 2017. za zimski s</a:t>
            </a:r>
            <a:r>
              <a:rPr lang="en-US" sz="2800" dirty="0"/>
              <a:t>e</a:t>
            </a:r>
            <a:r>
              <a:rPr lang="hr-HR" sz="2800" dirty="0"/>
              <a:t>mest</a:t>
            </a:r>
            <a:r>
              <a:rPr lang="en-US" sz="2800" dirty="0"/>
              <a:t>a</a:t>
            </a:r>
            <a:r>
              <a:rPr lang="hr-HR" sz="2800" dirty="0"/>
              <a:t>r</a:t>
            </a:r>
          </a:p>
          <a:p>
            <a:pPr lvl="1"/>
            <a:r>
              <a:rPr lang="hr-HR" sz="2800" dirty="0"/>
              <a:t>04. rujna 2017. za ljetni semestar</a:t>
            </a:r>
          </a:p>
        </p:txBody>
      </p:sp>
    </p:spTree>
    <p:extLst>
      <p:ext uri="{BB962C8B-B14F-4D97-AF65-F5344CB8AC3E}">
        <p14:creationId xmlns:p14="http://schemas.microsoft.com/office/powerpoint/2010/main" val="3765824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Odustanak</a:t>
            </a:r>
            <a:r>
              <a:rPr lang="en-US" dirty="0">
                <a:solidFill>
                  <a:schemeClr val="tx1"/>
                </a:solidFill>
              </a:rPr>
              <a:t> od </a:t>
            </a:r>
            <a:r>
              <a:rPr lang="en-US" dirty="0" err="1">
                <a:solidFill>
                  <a:schemeClr val="tx1"/>
                </a:solidFill>
              </a:rPr>
              <a:t>razmjene</a:t>
            </a: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sz="2200" dirty="0"/>
              <a:t>Trebaju ispuniti i dostaviti </a:t>
            </a:r>
            <a:r>
              <a:rPr lang="hr-HR" sz="2200" dirty="0">
                <a:solidFill>
                  <a:srgbClr val="0070C0"/>
                </a:solidFill>
                <a:hlinkClick r:id="rId2"/>
              </a:rPr>
              <a:t>službeni obrazac</a:t>
            </a:r>
            <a:r>
              <a:rPr lang="hr-HR" sz="2200" dirty="0"/>
              <a:t> i poslati ga na Sveučilište</a:t>
            </a:r>
            <a:r>
              <a:rPr lang="en-US" sz="2200" dirty="0"/>
              <a:t> (</a:t>
            </a:r>
            <a:r>
              <a:rPr lang="en-US" sz="2200" dirty="0" err="1"/>
              <a:t>Sveučilište</a:t>
            </a:r>
            <a:r>
              <a:rPr lang="en-US" sz="2200" dirty="0"/>
              <a:t> u </a:t>
            </a:r>
            <a:r>
              <a:rPr lang="en-US" sz="2200" dirty="0" err="1"/>
              <a:t>Zagrebu</a:t>
            </a:r>
            <a:r>
              <a:rPr lang="en-US" sz="2200" dirty="0"/>
              <a:t>, </a:t>
            </a:r>
            <a:r>
              <a:rPr lang="en-US" sz="2200" dirty="0" err="1"/>
              <a:t>Trg</a:t>
            </a:r>
            <a:r>
              <a:rPr lang="en-US" sz="2200" dirty="0"/>
              <a:t> </a:t>
            </a:r>
            <a:r>
              <a:rPr lang="en-US" sz="2200" dirty="0" err="1"/>
              <a:t>Republike</a:t>
            </a:r>
            <a:r>
              <a:rPr lang="en-US" sz="2200" dirty="0"/>
              <a:t> </a:t>
            </a:r>
            <a:r>
              <a:rPr lang="en-US" sz="2200" dirty="0" err="1"/>
              <a:t>Hrvatske</a:t>
            </a:r>
            <a:r>
              <a:rPr lang="en-US" sz="2200" dirty="0"/>
              <a:t> 14, 10000 Zagreb)</a:t>
            </a:r>
          </a:p>
          <a:p>
            <a:r>
              <a:rPr lang="hr-HR" sz="2200" dirty="0"/>
              <a:t>Obavijestiti emailom (“ERASMUS+ 2017./18. – IME I PREZIME – ODUSTANAK) koordinatora za odlazne student na Sveučilištu i Ured za međunarodnu suradnju FPZG-a</a:t>
            </a:r>
          </a:p>
          <a:p>
            <a:r>
              <a:rPr lang="hr-HR" sz="2200" b="1" dirty="0"/>
              <a:t>Rokovi za odustajanje: </a:t>
            </a:r>
          </a:p>
          <a:p>
            <a:pPr lvl="1"/>
            <a:r>
              <a:rPr lang="hr-HR" sz="2200" dirty="0"/>
              <a:t>15. svibnja 2017. za zimski </a:t>
            </a:r>
            <a:r>
              <a:rPr lang="hr-HR" sz="2200" dirty="0" err="1"/>
              <a:t>semest</a:t>
            </a:r>
            <a:r>
              <a:rPr lang="en-US" sz="2200" dirty="0"/>
              <a:t>a</a:t>
            </a:r>
            <a:r>
              <a:rPr lang="hr-HR" sz="2200" dirty="0"/>
              <a:t>r</a:t>
            </a:r>
          </a:p>
          <a:p>
            <a:pPr lvl="1"/>
            <a:r>
              <a:rPr lang="hr-HR" sz="2200" dirty="0"/>
              <a:t>04. rujna 2017. za ljetni semestar</a:t>
            </a:r>
            <a:endParaRPr lang="en-US" sz="2200" dirty="0"/>
          </a:p>
          <a:p>
            <a:r>
              <a:rPr lang="hr-HR" sz="2200" u="sng" dirty="0"/>
              <a:t>Javiti čim prije kako bi drugi student dobili priliku sudjelovati na mobilnosti</a:t>
            </a:r>
            <a:r>
              <a:rPr lang="en-US" sz="2200" u="sng" dirty="0"/>
              <a:t>!!!</a:t>
            </a:r>
            <a:endParaRPr lang="hr-HR" sz="2200" u="sng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99037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42930" y="1219200"/>
            <a:ext cx="8187071" cy="2284479"/>
          </a:xfrm>
        </p:spPr>
        <p:txBody>
          <a:bodyPr>
            <a:normAutofit/>
          </a:bodyPr>
          <a:lstStyle/>
          <a:p>
            <a:pPr algn="ctr"/>
            <a:r>
              <a:rPr lang="hr-HR" sz="6000" dirty="0"/>
              <a:t>Upute za odabrane studente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cap="none" spc="0" dirty="0">
                <a:solidFill>
                  <a:schemeClr val="tx1"/>
                </a:solidFill>
              </a:rPr>
              <a:t>“</a:t>
            </a:r>
            <a:r>
              <a:rPr lang="hr-HR" cap="none" spc="0" dirty="0">
                <a:solidFill>
                  <a:schemeClr val="tx1"/>
                </a:solidFill>
              </a:rPr>
              <a:t>Evidentno je da se radi o najbitnijem dokumentu u povijesti čovječanstva!”</a:t>
            </a:r>
          </a:p>
          <a:p>
            <a:pPr algn="r"/>
            <a:r>
              <a:rPr lang="hr-HR" cap="none" spc="0" dirty="0" err="1">
                <a:solidFill>
                  <a:schemeClr val="tx1"/>
                </a:solidFill>
              </a:rPr>
              <a:t>Desiderius</a:t>
            </a:r>
            <a:r>
              <a:rPr lang="hr-HR" cap="none" spc="0" dirty="0">
                <a:solidFill>
                  <a:schemeClr val="tx1"/>
                </a:solidFill>
              </a:rPr>
              <a:t> </a:t>
            </a:r>
            <a:r>
              <a:rPr lang="en-US" cap="none" spc="0" dirty="0" err="1">
                <a:solidFill>
                  <a:schemeClr val="tx1"/>
                </a:solidFill>
              </a:rPr>
              <a:t>E</a:t>
            </a:r>
            <a:r>
              <a:rPr lang="hr-HR" cap="none" spc="0" dirty="0" err="1">
                <a:solidFill>
                  <a:schemeClr val="tx1"/>
                </a:solidFill>
              </a:rPr>
              <a:t>rasmus</a:t>
            </a:r>
            <a:r>
              <a:rPr lang="hr-HR" cap="none" spc="0" dirty="0">
                <a:solidFill>
                  <a:schemeClr val="tx1"/>
                </a:solidFill>
              </a:rPr>
              <a:t> </a:t>
            </a:r>
            <a:r>
              <a:rPr lang="en-US" cap="none" spc="0" dirty="0">
                <a:solidFill>
                  <a:schemeClr val="tx1"/>
                </a:solidFill>
              </a:rPr>
              <a:t>R</a:t>
            </a:r>
            <a:r>
              <a:rPr lang="hr-HR" cap="none" spc="0" dirty="0" err="1">
                <a:solidFill>
                  <a:schemeClr val="tx1"/>
                </a:solidFill>
              </a:rPr>
              <a:t>oterodamu</a:t>
            </a:r>
            <a:r>
              <a:rPr lang="hr-HR" cap="none" dirty="0" err="1">
                <a:solidFill>
                  <a:schemeClr val="tx1"/>
                </a:solidFill>
              </a:rPr>
              <a:t>s</a:t>
            </a:r>
            <a:endParaRPr lang="hr-H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666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Promjene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datuma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mobilnosti</a:t>
            </a: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800" dirty="0"/>
              <a:t>U slučaju promjene datuma mobilnosti nove planirane datume</a:t>
            </a:r>
            <a:r>
              <a:rPr lang="en-US" sz="2800" dirty="0"/>
              <a:t> </a:t>
            </a:r>
            <a:r>
              <a:rPr lang="en-US" sz="2800" dirty="0" err="1"/>
              <a:t>treba</a:t>
            </a:r>
            <a:r>
              <a:rPr lang="hr-HR" sz="2800" dirty="0"/>
              <a:t> javiti Uredu za međunarodnu suradnju Sveučilišta naknadno, putem obrasca kojeg ćete primiti na svoju email adresu prije odlaska na mobilnosti</a:t>
            </a:r>
            <a:endParaRPr lang="en-US" sz="2800" dirty="0"/>
          </a:p>
          <a:p>
            <a:r>
              <a:rPr lang="hr-HR" sz="2800" dirty="0"/>
              <a:t>Nove datume morate javiti i Uredu za međunarodnu mobilnost FPZG-a </a:t>
            </a:r>
            <a:r>
              <a:rPr lang="en-US" sz="2800" dirty="0"/>
              <a:t>(</a:t>
            </a:r>
            <a:r>
              <a:rPr lang="hr-HR" sz="2800" dirty="0" err="1"/>
              <a:t>tkliskic</a:t>
            </a:r>
            <a:r>
              <a:rPr lang="en-US" sz="2800" dirty="0"/>
              <a:t>@fpzg.hr)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203260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Što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nakon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objave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rezultata</a:t>
            </a:r>
            <a:r>
              <a:rPr lang="en-US" dirty="0">
                <a:solidFill>
                  <a:schemeClr val="tx1"/>
                </a:solidFill>
              </a:rPr>
              <a:t>?</a:t>
            </a: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sz="2800" dirty="0"/>
              <a:t>Jezična priprema – osobno student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800" dirty="0"/>
              <a:t>Nominacija studenta stranom sveučilištu – Ured za međunarodnu suradnju FPZG-a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800" dirty="0"/>
              <a:t>Prijava na strano sveučilište – osobno student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800" dirty="0"/>
              <a:t>Potpisivanje Ugovora o studijskom boravku – student i Sveučilište u Zagrebu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800" dirty="0"/>
              <a:t>Ostale pripreme – osobno studen</a:t>
            </a:r>
            <a:r>
              <a:rPr lang="en-US" sz="2800" dirty="0"/>
              <a:t>t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1890778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Online </a:t>
            </a:r>
            <a:r>
              <a:rPr lang="en-US" dirty="0" err="1">
                <a:solidFill>
                  <a:schemeClr val="tx1"/>
                </a:solidFill>
              </a:rPr>
              <a:t>jezična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potpora</a:t>
            </a: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400" dirty="0"/>
              <a:t>Studenti </a:t>
            </a:r>
            <a:r>
              <a:rPr lang="hr-HR" sz="2400" b="1" u="sng" dirty="0">
                <a:solidFill>
                  <a:schemeClr val="tx1"/>
                </a:solidFill>
              </a:rPr>
              <a:t>prije</a:t>
            </a:r>
            <a:r>
              <a:rPr lang="hr-HR" sz="2400" dirty="0"/>
              <a:t> i </a:t>
            </a:r>
            <a:r>
              <a:rPr lang="hr-HR" sz="2400" b="1" u="sng" dirty="0">
                <a:solidFill>
                  <a:schemeClr val="tx1"/>
                </a:solidFill>
              </a:rPr>
              <a:t>nakon</a:t>
            </a:r>
            <a:r>
              <a:rPr lang="hr-HR" sz="2400" dirty="0"/>
              <a:t> mobilnosti </a:t>
            </a:r>
            <a:r>
              <a:rPr lang="hr-HR" sz="2400" b="1" u="sng" dirty="0">
                <a:solidFill>
                  <a:schemeClr val="tx1"/>
                </a:solidFill>
              </a:rPr>
              <a:t>MORAJU</a:t>
            </a:r>
            <a:r>
              <a:rPr lang="hr-HR" sz="2400" dirty="0"/>
              <a:t> provesti online procjenu jezičnih kompetencija</a:t>
            </a:r>
          </a:p>
          <a:p>
            <a:r>
              <a:rPr lang="hr-HR" sz="2400" dirty="0"/>
              <a:t>Sveučilište u Zagrebu šalje email s licencom za jezičnu procjenu koja se realizira putem online platforme Online </a:t>
            </a:r>
            <a:r>
              <a:rPr lang="en-US" sz="2400" dirty="0"/>
              <a:t>Linguistic Support</a:t>
            </a:r>
          </a:p>
          <a:p>
            <a:r>
              <a:rPr lang="hr-HR" sz="2400" dirty="0"/>
              <a:t>Studenti koji na mobilnost odlaze u zimskom </a:t>
            </a:r>
            <a:r>
              <a:rPr lang="hr-HR" sz="2400" dirty="0" err="1"/>
              <a:t>sem</a:t>
            </a:r>
            <a:r>
              <a:rPr lang="en-US" sz="2400" dirty="0"/>
              <a:t>e</a:t>
            </a:r>
            <a:r>
              <a:rPr lang="hr-HR" sz="2400" dirty="0"/>
              <a:t>stru email mogu očekivati u lipnju/srpnju</a:t>
            </a:r>
          </a:p>
          <a:p>
            <a:r>
              <a:rPr lang="hr-HR" sz="2400" dirty="0"/>
              <a:t>Student koji na mobilnost odlaze u ljetnom semestru email mogu očekivati u prosincu/siječnju</a:t>
            </a:r>
          </a:p>
        </p:txBody>
      </p:sp>
    </p:spTree>
    <p:extLst>
      <p:ext uri="{BB962C8B-B14F-4D97-AF65-F5344CB8AC3E}">
        <p14:creationId xmlns:p14="http://schemas.microsoft.com/office/powerpoint/2010/main" val="150654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Nominacije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sz="2800" dirty="0"/>
              <a:t>Ured za međunarodnu suradnju fakulteta nominira studenta stranom sveučilištu – najčešće putem e-maila</a:t>
            </a:r>
          </a:p>
          <a:p>
            <a:r>
              <a:rPr lang="hr-HR" sz="2800" dirty="0"/>
              <a:t>Nominirani student će zaprimiti pismo nominacije</a:t>
            </a:r>
          </a:p>
          <a:p>
            <a:r>
              <a:rPr lang="hr-HR" sz="2800" dirty="0"/>
              <a:t>Strana sveučilišta odgovaraju u roku od 2 do 8 tjedana</a:t>
            </a:r>
          </a:p>
          <a:p>
            <a:r>
              <a:rPr lang="hr-HR" sz="2800" dirty="0"/>
              <a:t>U slučaju da niste zaprimili nominaciju ili vam se strano sveučilište ne javlja – odmah kontaktirati Ured za međunarodnu suradnju na fakultetu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97128099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</TotalTime>
  <Words>810</Words>
  <Application>Microsoft Office PowerPoint</Application>
  <PresentationFormat>Widescreen</PresentationFormat>
  <Paragraphs>86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Gill Sans MT</vt:lpstr>
      <vt:lpstr>Impact</vt:lpstr>
      <vt:lpstr>Badge</vt:lpstr>
      <vt:lpstr>Erasmus+ studijski boravak</vt:lpstr>
      <vt:lpstr>Rezultati</vt:lpstr>
      <vt:lpstr>Zero-grant studenti</vt:lpstr>
      <vt:lpstr>Odustanak od razmjene</vt:lpstr>
      <vt:lpstr>Upute za odabrane studente</vt:lpstr>
      <vt:lpstr>Promjene datuma mobilnosti</vt:lpstr>
      <vt:lpstr>Što nakon objave rezultata?</vt:lpstr>
      <vt:lpstr>Online jezična potpora</vt:lpstr>
      <vt:lpstr>Nominacije </vt:lpstr>
      <vt:lpstr>Prijava stranom sveučilištu</vt:lpstr>
      <vt:lpstr>Ugovor o studijskom boravku</vt:lpstr>
      <vt:lpstr>Popis dokumentacije potrebne za potpisivanje ugovora</vt:lpstr>
      <vt:lpstr>Viza i dozvola boravka</vt:lpstr>
      <vt:lpstr>Ugovor o učenju (learning Agreement)</vt:lpstr>
      <vt:lpstr>Ugovor o učenju (learning Agreement)</vt:lpstr>
      <vt:lpstr>PITANJA I DODATNE INFORMACIJE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Erasmus+ studijski boravak</dc:title>
  <dc:creator>Toni Kliškić</dc:creator>
  <cp:lastModifiedBy>Antonela Cecura</cp:lastModifiedBy>
  <cp:revision>24</cp:revision>
  <dcterms:created xsi:type="dcterms:W3CDTF">2017-05-05T08:49:50Z</dcterms:created>
  <dcterms:modified xsi:type="dcterms:W3CDTF">2017-10-16T07:45:39Z</dcterms:modified>
</cp:coreProperties>
</file>