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4" r:id="rId10"/>
    <p:sldId id="263" r:id="rId11"/>
    <p:sldId id="265" r:id="rId12"/>
    <p:sldId id="267" r:id="rId13"/>
    <p:sldId id="26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579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320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851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7909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20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629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621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24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346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151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790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72E24C-87EC-4F0D-9952-A102F69EDCCB}" type="datetimeFigureOut">
              <a:rPr lang="hr-HR" smtClean="0"/>
              <a:t>28.1.2019.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80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tkliskic@fpzg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dirty="0"/>
              <a:t>		</a:t>
            </a:r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ERASMUS+			 </a:t>
            </a:r>
            <a:b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STUDIJSKI BORAVAK</a:t>
            </a:r>
            <a:r>
              <a:rPr lang="hr-HR" dirty="0"/>
              <a:t>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5F1ABB-C4D4-4357-B31B-7DA17FF9EAAF}"/>
              </a:ext>
            </a:extLst>
          </p:cNvPr>
          <p:cNvSpPr txBox="1"/>
          <p:nvPr/>
        </p:nvSpPr>
        <p:spPr>
          <a:xfrm>
            <a:off x="4046784" y="4425246"/>
            <a:ext cx="4159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Akademska godina 2019./2020.</a:t>
            </a:r>
          </a:p>
        </p:txBody>
      </p:sp>
    </p:spTree>
    <p:extLst>
      <p:ext uri="{BB962C8B-B14F-4D97-AF65-F5344CB8AC3E}">
        <p14:creationId xmlns:p14="http://schemas.microsoft.com/office/powerpoint/2010/main" val="1098971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Što je potrebno napraviti prije prijave?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Detaljno pročitati Natječaj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na koja je Sveučilišta moguće ostvariti mobilnost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o kolegijima koje strano Sveučilište nudi na jeziku kojeg student razumije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koji žele pisati/provesti istraživanje za završni rad moraju dobiti posebno odobrenje strane institucije, stranog mentora, Fakulteta političkih znanosti i svog mentora na Fakultetu </a:t>
            </a:r>
          </a:p>
        </p:txBody>
      </p:sp>
    </p:spTree>
    <p:extLst>
      <p:ext uri="{BB962C8B-B14F-4D97-AF65-F5344CB8AC3E}">
        <p14:creationId xmlns:p14="http://schemas.microsoft.com/office/powerpoint/2010/main" val="2113969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Postupak prijave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Ispuniti i poslati online prijavu – </a:t>
            </a:r>
            <a:r>
              <a:rPr lang="nn-NO" sz="2400" dirty="0">
                <a:solidFill>
                  <a:schemeClr val="tx1"/>
                </a:solidFill>
              </a:rPr>
              <a:t>1</a:t>
            </a:r>
            <a:r>
              <a:rPr lang="hr-HR" sz="2400" dirty="0">
                <a:solidFill>
                  <a:schemeClr val="tx1"/>
                </a:solidFill>
              </a:rPr>
              <a:t>4</a:t>
            </a:r>
            <a:r>
              <a:rPr lang="nn-NO" sz="2400" dirty="0">
                <a:solidFill>
                  <a:schemeClr val="tx1"/>
                </a:solidFill>
              </a:rPr>
              <a:t>. veljače 201</a:t>
            </a:r>
            <a:r>
              <a:rPr lang="hr-HR" sz="2400" dirty="0">
                <a:solidFill>
                  <a:schemeClr val="tx1"/>
                </a:solidFill>
              </a:rPr>
              <a:t>9</a:t>
            </a:r>
            <a:r>
              <a:rPr lang="nn-NO" sz="2400" dirty="0">
                <a:solidFill>
                  <a:schemeClr val="tx1"/>
                </a:solidFill>
              </a:rPr>
              <a:t>. (12:00 sati) </a:t>
            </a:r>
            <a:endParaRPr lang="hr-HR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- </a:t>
            </a:r>
            <a:r>
              <a:rPr lang="hr-HR" sz="2400" b="1" u="sng" dirty="0">
                <a:solidFill>
                  <a:schemeClr val="tx1"/>
                </a:solidFill>
              </a:rPr>
              <a:t>slati samo jednu online prijavu </a:t>
            </a:r>
            <a:r>
              <a:rPr lang="hr-HR" sz="2400" dirty="0">
                <a:solidFill>
                  <a:schemeClr val="tx1"/>
                </a:solidFill>
              </a:rPr>
              <a:t>– moguće odabrati do tri različita  	 	  inozemna sveučilišta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-u slučaju višestrukih online prijava, sve će se prijave automatski smatrati   	 odbijenima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2"/>
            </a:pPr>
            <a:r>
              <a:rPr lang="hr-HR" sz="2400" dirty="0">
                <a:solidFill>
                  <a:schemeClr val="tx1"/>
                </a:solidFill>
              </a:rPr>
              <a:t>Isprintati online prijavu, potpisati se i predati zajedno sa svom potrebnom dokumentacijom u Ured za međunarodnu suradnju – </a:t>
            </a:r>
            <a:r>
              <a:rPr lang="nn-NO" sz="2400" dirty="0">
                <a:solidFill>
                  <a:schemeClr val="tx1"/>
                </a:solidFill>
              </a:rPr>
              <a:t>1</a:t>
            </a:r>
            <a:r>
              <a:rPr lang="hr-HR" sz="2400" dirty="0">
                <a:solidFill>
                  <a:schemeClr val="tx1"/>
                </a:solidFill>
              </a:rPr>
              <a:t>4</a:t>
            </a:r>
            <a:r>
              <a:rPr lang="nn-NO" sz="2400" dirty="0">
                <a:solidFill>
                  <a:schemeClr val="tx1"/>
                </a:solidFill>
              </a:rPr>
              <a:t>. veljače 201</a:t>
            </a:r>
            <a:r>
              <a:rPr lang="hr-HR" sz="2400" dirty="0">
                <a:solidFill>
                  <a:schemeClr val="tx1"/>
                </a:solidFill>
              </a:rPr>
              <a:t>9</a:t>
            </a:r>
            <a:r>
              <a:rPr lang="nn-NO" sz="2400" dirty="0">
                <a:solidFill>
                  <a:schemeClr val="tx1"/>
                </a:solidFill>
              </a:rPr>
              <a:t>. (12:00 sati) 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30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Online prijava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Pročitati upute za online prijavu objavljene kao dodatak natječaju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Otvorite poveznicu koja se nalazi u Natječaju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Ako se prvi put prijavljujete za Erasmus+ program mobilnosti registrirajte se kako bi dobili korisničko ime i lozinku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Ispunite online prijavu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74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Potrebna dokumentacija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err="1">
                <a:solidFill>
                  <a:schemeClr val="tx1"/>
                </a:solidFill>
              </a:rPr>
              <a:t>Europass</a:t>
            </a:r>
            <a:r>
              <a:rPr lang="hr-HR" dirty="0">
                <a:solidFill>
                  <a:schemeClr val="tx1"/>
                </a:solidFill>
              </a:rPr>
              <a:t> životopis –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Motivacijsko pismo – na hrvatskom jeziku, do 300 riječi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Prijepis položenih ispita i ocjena iz referade (za sve razine studija)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Potvrdu o upisanom semestru iz ISVU sustava iz referade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Dokaz o znanju jezika na kojem se izvodi nastava – minimalno B2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Approval form for final thesis</a:t>
            </a:r>
            <a:r>
              <a:rPr lang="hr-HR" dirty="0">
                <a:solidFill>
                  <a:schemeClr val="tx1"/>
                </a:solidFill>
              </a:rPr>
              <a:t> – ako se želi pisati završni rad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Studenti s invaliditetom - potvrdu ovlaštene ustanove iz koje se vidi stupanj invaliditeta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Studenti slabijeg socioekonomskog statusa – samo online</a:t>
            </a:r>
          </a:p>
        </p:txBody>
      </p:sp>
    </p:spTree>
    <p:extLst>
      <p:ext uri="{BB962C8B-B14F-4D97-AF65-F5344CB8AC3E}">
        <p14:creationId xmlns:p14="http://schemas.microsoft.com/office/powerpoint/2010/main" val="2439761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Slabiji socioekonomski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dirty="0">
                <a:solidFill>
                  <a:schemeClr val="tx1"/>
                </a:solidFill>
              </a:rPr>
              <a:t>Potrebno je online učitati: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potvrdu nadležne porezne uprave za sve članove zajedničkog kućanstva za zadnju dostupnu kalendarsku godinu u trenutku predaje natječajne 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za članove zajedničkog kućanstva koji su u mirovini ili su korisnici obiteljske mirovine potrebno je priložiti, uz potvrdu PU, i potvrdu nadležne ustanove za mirovinsko osiguranje o visini isplaćene mirovine za zadnju dostupnu kalendarsku godinu u trenutku predaje natječajne 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popunjena izjava o članovima zajedničkog kućanstva</a:t>
            </a:r>
          </a:p>
        </p:txBody>
      </p:sp>
    </p:spTree>
    <p:extLst>
      <p:ext uri="{BB962C8B-B14F-4D97-AF65-F5344CB8AC3E}">
        <p14:creationId xmlns:p14="http://schemas.microsoft.com/office/powerpoint/2010/main" val="1556317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Potvrde o znanju jezika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Potvrda fakulteta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koji su u inozemstvu završili neku razinu studija na stranom jeziku – kopija diplome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Završena srednja škola na stranom jeziku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Potvrda škole stranih jezika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Međunarodni certifikati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Iznimka - studenti kojima je relevantni strani jezik materinji jezik</a:t>
            </a:r>
          </a:p>
        </p:txBody>
      </p:sp>
    </p:spTree>
    <p:extLst>
      <p:ext uri="{BB962C8B-B14F-4D97-AF65-F5344CB8AC3E}">
        <p14:creationId xmlns:p14="http://schemas.microsoft.com/office/powerpoint/2010/main" val="1722977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Učestali problemi i pogreške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ne pročitaju Natječaj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se ne informiraju o stranim sveučilištima i njihovim zahtjevima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se ne potpišu na online prijavu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Šalju više od jedne prijave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Motivacija je elementarno izražena i slabo objašnjena</a:t>
            </a:r>
            <a:r>
              <a:rPr lang="hr-HR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Problem s </a:t>
            </a:r>
            <a:r>
              <a:rPr lang="en-US" sz="2400" dirty="0" err="1">
                <a:solidFill>
                  <a:schemeClr val="tx1"/>
                </a:solidFill>
              </a:rPr>
              <a:t>brojem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mjeseci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početkom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akademske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godine</a:t>
            </a:r>
            <a:r>
              <a:rPr lang="hr-HR" sz="2400" dirty="0">
                <a:solidFill>
                  <a:schemeClr val="tx1"/>
                </a:solidFill>
              </a:rPr>
              <a:t>, kolegijima na engleskom</a:t>
            </a:r>
          </a:p>
        </p:txBody>
      </p:sp>
    </p:spTree>
    <p:extLst>
      <p:ext uri="{BB962C8B-B14F-4D97-AF65-F5344CB8AC3E}">
        <p14:creationId xmlns:p14="http://schemas.microsoft.com/office/powerpoint/2010/main" val="1678475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tx1"/>
                </a:solidFill>
              </a:rPr>
              <a:t>Kontakt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Ured za međunarodnu suradnju FPZG-a – Toni Kliškić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			</a:t>
            </a:r>
            <a:r>
              <a:rPr lang="hr-HR" sz="2400" dirty="0">
                <a:solidFill>
                  <a:schemeClr val="tx1"/>
                </a:solidFill>
                <a:hlinkClick r:id="rId2"/>
              </a:rPr>
              <a:t>tkliskic@fpzg.hr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9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Tko se može prijaviti na natječaj?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Svi redovni studenti Fakulteta političkih znanosti – preddiplomski, diplomski, postdiplomski studij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Mobilnost se ne može ostvariti: 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	- na 1. godini preddiplomskog studija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	- u zimskom semestru 1. godine diplomskog studij</a:t>
            </a:r>
          </a:p>
        </p:txBody>
      </p:sp>
    </p:spTree>
    <p:extLst>
      <p:ext uri="{BB962C8B-B14F-4D97-AF65-F5344CB8AC3E}">
        <p14:creationId xmlns:p14="http://schemas.microsoft.com/office/powerpoint/2010/main" val="1215011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Važni datumi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Rok za online prijavu: 14. veljače 2019. (12:00 sati)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Rok za dostavu papirnate dokumentacije u Ured za međunarodnu suradnju na fakultetu: 14. veljače 2019. (12:00 sati)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Objava rezultata natječaja: sredinom travnja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Rok za podnošenje žalbe: 8 dana od objave rezultata natječaja </a:t>
            </a:r>
          </a:p>
        </p:txBody>
      </p:sp>
    </p:spTree>
    <p:extLst>
      <p:ext uri="{BB962C8B-B14F-4D97-AF65-F5344CB8AC3E}">
        <p14:creationId xmlns:p14="http://schemas.microsoft.com/office/powerpoint/2010/main" val="156489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Trajanje mobilnosti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183992" cy="446693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 ili 6 mjeseci (ovisno o trajanju semestra na stranom Sveučilištu) – moguće i manje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Prije prijave provjeriti trajanje semestra na stranicama stranog Sveučilišta – paziti na </a:t>
            </a:r>
            <a:r>
              <a:rPr lang="hr-HR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trimestre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hr-H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Ograničenja trajanja mobilnosti: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- 12 mjeseci za svaku razinu studija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ukupno trajanje mobilnosti ne može biti duže od polovice trajanja određenog 			  studijskog programa (politolozi na diplomskom mogu ići na maksimalno 6 mjeseci)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Natječaj se NE mogu prijaviti studenti koji su u akademskim godinama 2017./18. ili 2018./19. bili odabrani za Erasmus+ studijski boravak, a odustali su od mobilnosti nakon zadanih rokova</a:t>
            </a:r>
          </a:p>
          <a:p>
            <a:pPr marL="0" indent="0">
              <a:buNone/>
            </a:pP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hr-HR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88402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Gdje studenti mogu ići?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65144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Popis sveučilišta se nalazi na web stranici Sveučilišta u Zagrebu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Austrija, Belgija, Bugarska, Češka, Finska, Francuska, Grčka, Italija, Latvija, Litva, Mađarska, Nizozemska, Njemačka, Poljska, Slovačka, Slovenija, Španjolska, Švedska, Turska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9CC1998-FA22-4C4B-AF8C-DAF4B6FD1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033507"/>
              </p:ext>
            </p:extLst>
          </p:nvPr>
        </p:nvGraphicFramePr>
        <p:xfrm>
          <a:off x="1097280" y="3605553"/>
          <a:ext cx="10058400" cy="259588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623217017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3739933517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1582804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Graz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Lorraine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Utrecht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425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Vienna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Peloponnese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Augsburg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063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Free 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Brussels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Bologna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Bonn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8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American University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in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Bulgaria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Florence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Warsaw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34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Metropolitan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Prague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Vilnius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Ljubljana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550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West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Bohemia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Vytautas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Magnus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ysClr val="windowText" lastClr="000000"/>
                          </a:solidFill>
                        </a:rPr>
                        <a:t>Charles III University of Madrid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983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Helsinki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Andrássy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Budapest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Lund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79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11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Financijska potpora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Pokriva samo dio troškova života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400€ - Bugarska, Češka, Latvija, Litva, Mađarska, Poljska, Slovenija, Slovačka, Turska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450€ - Austrija, Belgija, Francuska, Italija, Grčka, Nizozemska, Njemačka, Španjolska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500€ - Finska, Švedska, UK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studijski boravak se može ići kao zero-</a:t>
            </a:r>
            <a:r>
              <a:rPr lang="hr-HR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grant</a:t>
            </a: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student (bez stipendije)</a:t>
            </a:r>
          </a:p>
        </p:txBody>
      </p:sp>
    </p:spTree>
    <p:extLst>
      <p:ext uri="{BB962C8B-B14F-4D97-AF65-F5344CB8AC3E}">
        <p14:creationId xmlns:p14="http://schemas.microsoft.com/office/powerpoint/2010/main" val="1758712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6969C-BB6A-48A2-9A71-7025004CF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Zakon o poreznom dohotku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E3DF2-6CEE-4DC3-B33B-376010E0D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/>
                </a:solidFill>
              </a:rPr>
              <a:t>01. siječnja 2019. godine došlo je do izmjene Zakona o porezu na dohodak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/>
                </a:solidFill>
              </a:rPr>
              <a:t>Iznos Erasmus+ stipendije više ne utječe na ostvarenje porezne olakšice za roditelja kojem je student uzdržavani član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/>
                </a:solidFill>
              </a:rPr>
              <a:t>Erasmus+ stipendija ne uzima se u obzir pri utvrđivanju prava na osobni odbitak za uzdržavane članove</a:t>
            </a:r>
          </a:p>
        </p:txBody>
      </p:sp>
    </p:spTree>
    <p:extLst>
      <p:ext uri="{BB962C8B-B14F-4D97-AF65-F5344CB8AC3E}">
        <p14:creationId xmlns:p14="http://schemas.microsoft.com/office/powerpoint/2010/main" val="16431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Dodatna financijska potpora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 invaliditetom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potrebno naznačiti u prijavi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uz prijavu priložiti i potvrdu ovlaštene ustanove iz koje se vidi stupanj invaliditeta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slabijeg socioekonomskog statusa + 200€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potrebno naznačiti u prijavi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prosječni mjesečni prihod po članu kućanstva ne prelazi 2.161,90 kuna – u izračun ulazi                   	i oporezivi i neoporezivi prihod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studenti azilanti, strani studenti pod supsidijarnom zaštitom</a:t>
            </a:r>
          </a:p>
        </p:txBody>
      </p:sp>
    </p:spTree>
    <p:extLst>
      <p:ext uri="{BB962C8B-B14F-4D97-AF65-F5344CB8AC3E}">
        <p14:creationId xmlns:p14="http://schemas.microsoft.com/office/powerpoint/2010/main" val="337102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Kriteriji za odabir kandidata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Motivacijsko pismo – 1 do 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Poznavanje jezika – B2 = 1 bod, C1 = 2 boda, C2 = 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Prosjek ocjena – od 1 do 5, na dvije decimale, množi se s ponderom 1.5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2032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583</TotalTime>
  <Words>790</Words>
  <Application>Microsoft Office PowerPoint</Application>
  <PresentationFormat>Widescreen</PresentationFormat>
  <Paragraphs>115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Calibri Light</vt:lpstr>
      <vt:lpstr>Wingdings</vt:lpstr>
      <vt:lpstr>Retrospect</vt:lpstr>
      <vt:lpstr>  ERASMUS+     STUDIJSKI BORAVAK </vt:lpstr>
      <vt:lpstr>Tko se može prijaviti na natječaj?</vt:lpstr>
      <vt:lpstr>Važni datumi</vt:lpstr>
      <vt:lpstr>Trajanje mobilnosti</vt:lpstr>
      <vt:lpstr>Gdje studenti mogu ići?</vt:lpstr>
      <vt:lpstr>Financijska potpora</vt:lpstr>
      <vt:lpstr>Zakon o poreznom dohotku</vt:lpstr>
      <vt:lpstr>Dodatna financijska potpora</vt:lpstr>
      <vt:lpstr>Kriteriji za odabir kandidata</vt:lpstr>
      <vt:lpstr>Što je potrebno napraviti prije prijave?</vt:lpstr>
      <vt:lpstr>Postupak prijave</vt:lpstr>
      <vt:lpstr>Online prijava</vt:lpstr>
      <vt:lpstr>Potrebna dokumentacija</vt:lpstr>
      <vt:lpstr>Slabiji socioekonomski status</vt:lpstr>
      <vt:lpstr>Potvrde o znanju jezika</vt:lpstr>
      <vt:lpstr>Učestali problemi i pogreške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    studijski boravak</dc:title>
  <dc:creator>Toni</dc:creator>
  <cp:lastModifiedBy>Toni Kliškić</cp:lastModifiedBy>
  <cp:revision>45</cp:revision>
  <dcterms:created xsi:type="dcterms:W3CDTF">2016-02-04T13:08:04Z</dcterms:created>
  <dcterms:modified xsi:type="dcterms:W3CDTF">2019-01-28T13:46:01Z</dcterms:modified>
</cp:coreProperties>
</file>